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Lst>
  <p:notesMasterIdLst>
    <p:notesMasterId r:id="rId2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6858000" type="screen4x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519"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33150" y="744475"/>
            <a:ext cx="4532000" cy="37224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79750" y="4715125"/>
            <a:ext cx="5438125" cy="4466975"/>
          </a:xfrm>
          <a:prstGeom prst="rect">
            <a:avLst/>
          </a:prstGeom>
          <a:noFill/>
          <a:ln>
            <a:noFill/>
          </a:ln>
        </p:spPr>
        <p:txBody>
          <a:bodyPr wrap="square" lIns="91425" tIns="91425" rIns="91425" bIns="91425" anchor="t" anchorCtr="0"/>
          <a:lstStyle>
            <a:lvl1pPr lvl="0">
              <a:spcBef>
                <a:spcPts val="0"/>
              </a:spcBef>
              <a:buSzPts val="1100"/>
              <a:buChar char="●"/>
              <a:defRPr sz="1100"/>
            </a:lvl1pPr>
            <a:lvl2pPr lvl="1">
              <a:spcBef>
                <a:spcPts val="0"/>
              </a:spcBef>
              <a:buSzPts val="1100"/>
              <a:buChar char="○"/>
              <a:defRPr sz="1100"/>
            </a:lvl2pPr>
            <a:lvl3pPr lvl="2">
              <a:spcBef>
                <a:spcPts val="0"/>
              </a:spcBef>
              <a:buSzPts val="1100"/>
              <a:buChar char="■"/>
              <a:defRPr sz="1100"/>
            </a:lvl3pPr>
            <a:lvl4pPr lvl="3">
              <a:spcBef>
                <a:spcPts val="0"/>
              </a:spcBef>
              <a:buSzPts val="1100"/>
              <a:buChar char="●"/>
              <a:defRPr sz="1100"/>
            </a:lvl4pPr>
            <a:lvl5pPr lvl="4">
              <a:spcBef>
                <a:spcPts val="0"/>
              </a:spcBef>
              <a:buSzPts val="1100"/>
              <a:buChar char="○"/>
              <a:defRPr sz="1100"/>
            </a:lvl5pPr>
            <a:lvl6pPr lvl="5">
              <a:spcBef>
                <a:spcPts val="0"/>
              </a:spcBef>
              <a:buSzPts val="1100"/>
              <a:buChar char="■"/>
              <a:defRPr sz="1100"/>
            </a:lvl6pPr>
            <a:lvl7pPr lvl="6">
              <a:spcBef>
                <a:spcPts val="0"/>
              </a:spcBef>
              <a:buSzPts val="1100"/>
              <a:buChar char="●"/>
              <a:defRPr sz="1100"/>
            </a:lvl7pPr>
            <a:lvl8pPr lvl="7">
              <a:spcBef>
                <a:spcPts val="0"/>
              </a:spcBef>
              <a:buSzPts val="1100"/>
              <a:buChar char="○"/>
              <a:defRPr sz="1100"/>
            </a:lvl8pPr>
            <a:lvl9pPr lvl="8">
              <a:spcBef>
                <a:spcPts val="0"/>
              </a:spcBef>
              <a:buSzPts val="11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50" y="4715125"/>
            <a:ext cx="5438125" cy="4466975"/>
          </a:xfrm>
          <a:prstGeom prst="rect">
            <a:avLst/>
          </a:prstGeom>
          <a:noFill/>
          <a:ln>
            <a:noFill/>
          </a:ln>
        </p:spPr>
        <p:txBody>
          <a:bodyPr wrap="square" lIns="91425" tIns="91425" rIns="91425" bIns="91425" anchor="ctr" anchorCtr="0">
            <a:noAutofit/>
          </a:bodyPr>
          <a:lstStyle/>
          <a:p>
            <a:pPr marL="0" lvl="0" indent="0">
              <a:spcBef>
                <a:spcPts val="0"/>
              </a:spcBef>
              <a:buNone/>
            </a:pPr>
            <a:r>
              <a:rPr lang="en-US"/>
              <a:t>Bonjour à tous et à toutes, aujourd’hui nous allons vous  présenter notre projet et la solution que nous avons mise en place. </a:t>
            </a:r>
          </a:p>
        </p:txBody>
      </p:sp>
      <p:sp>
        <p:nvSpPr>
          <p:cNvPr id="92" name="Shape 92"/>
          <p:cNvSpPr>
            <a:spLocks noGrp="1" noRot="1" noChangeAspect="1"/>
          </p:cNvSpPr>
          <p:nvPr>
            <p:ph type="sldImg" idx="2"/>
          </p:nvPr>
        </p:nvSpPr>
        <p:spPr>
          <a:xfrm>
            <a:off x="1133150" y="744475"/>
            <a:ext cx="4532000" cy="3722475"/>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919163" y="744538"/>
            <a:ext cx="4960937"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rt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r>
              <a:rPr lang="en-US"/>
              <a:t>Pour conclure, après tout ces explications voilà pourquoi nous avons décidé d'utiliser ceph comme solution à notre problématique. Pour rappel ceph est simple de configuration, de maintenance et d’utilisation. </a:t>
            </a:r>
          </a:p>
          <a:p>
            <a:pPr marL="0" lvl="0" indent="0">
              <a:spcBef>
                <a:spcPts val="0"/>
              </a:spcBef>
              <a:buNone/>
            </a:pPr>
            <a:r>
              <a:rPr lang="en-US"/>
              <a:t>Merci de votre attention durant la présentation. Avez vous des questions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rtl="0">
              <a:spcBef>
                <a:spcPts val="0"/>
              </a:spcBef>
              <a:buNone/>
            </a:pPr>
            <a:r>
              <a:rPr lang="en-US"/>
              <a:t>Notre présentation sera divisée en 5 parties.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r>
              <a:rPr lang="en-US"/>
              <a:t>Facebook devient de plus en plus populaire et commence à ne plus savoir comment stocker ses données.</a:t>
            </a:r>
          </a:p>
          <a:p>
            <a:pPr marL="0" lvl="0" indent="0">
              <a:spcBef>
                <a:spcPts val="0"/>
              </a:spcBef>
              <a:buNone/>
            </a:pPr>
            <a:r>
              <a:rPr lang="en-US"/>
              <a:t>L’architecture n’étant plus capable de gérer un volume de données gigantesque et grandissant chaque jour, notre objectif est de trouver une solution qui perdurera et qui sera capable de gérer et stocker les millions de photos et vidéos partagées par des dizaines de millions d’utilisateurs. Les anciennes données devront être transférées vers la nouvelle architecture et la migration ne pourra pas engendrer de downtime. Le nouveau système devra eﬀectuer des copies dans diﬀérents data centers aﬁn de s’assurer qu’aucune donnée ne soit perdue et que le système résiste aux défaillances de disques durs ou aux pannes. </a:t>
            </a:r>
          </a:p>
          <a:p>
            <a:pPr marL="0" lvl="0" indent="0">
              <a:spcBef>
                <a:spcPts val="0"/>
              </a:spcBef>
              <a:buNone/>
            </a:pPr>
            <a:r>
              <a:rPr lang="en-US"/>
              <a:t>Il devra également être facilement extensible pour faire face au grand nombre d’ajouts de photos et vidéos par jour. </a:t>
            </a:r>
          </a:p>
          <a:p>
            <a:pPr marL="0" lvl="0" indent="-69850">
              <a:spcBef>
                <a:spcPts val="0"/>
              </a:spcBef>
              <a:buClr>
                <a:schemeClr val="dk1"/>
              </a:buClr>
              <a:buSzPts val="1100"/>
              <a:buFont typeface="Arial"/>
              <a:buNone/>
            </a:pPr>
            <a:r>
              <a:rPr lang="en-US">
                <a:solidFill>
                  <a:schemeClr val="dk1"/>
                </a:solidFill>
              </a:rPr>
              <a:t>Pour résoudre cela nous avons donc choisi de mettre en place un système de stockage. Maintenant Pedro va vous parler d’une des possibilités de système de stockage.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79750" y="4715125"/>
            <a:ext cx="5438125" cy="4466975"/>
          </a:xfrm>
          <a:prstGeom prst="rect">
            <a:avLst/>
          </a:prstGeom>
          <a:noFill/>
          <a:ln>
            <a:noFill/>
          </a:ln>
        </p:spPr>
        <p:txBody>
          <a:bodyPr wrap="square" lIns="91425" tIns="91425" rIns="91425" bIns="91425" anchor="ctr" anchorCtr="0">
            <a:noAutofit/>
          </a:bodyPr>
          <a:lstStyle/>
          <a:p>
            <a:pPr marL="0" lvl="0" indent="0">
              <a:spcBef>
                <a:spcPts val="0"/>
              </a:spcBef>
              <a:buNone/>
            </a:pPr>
            <a:r>
              <a:rPr lang="en-US" sz="1200"/>
              <a:t>Au contraire du stockage non distribué, le stockage distribué est un réseau d'ordinateurs où les données sont sauvegardées dans des noeuds distincts.</a:t>
            </a:r>
          </a:p>
          <a:p>
            <a:pPr marL="0" lvl="0" indent="0">
              <a:spcBef>
                <a:spcPts val="0"/>
              </a:spcBef>
              <a:buNone/>
            </a:pPr>
            <a:r>
              <a:rPr lang="en-US" sz="1200"/>
              <a:t>Ces noeuds peuvent se trouver loin géographiquement.</a:t>
            </a:r>
          </a:p>
          <a:p>
            <a:pPr marL="0" lvl="0" indent="-69850">
              <a:spcBef>
                <a:spcPts val="0"/>
              </a:spcBef>
              <a:buClr>
                <a:schemeClr val="dk1"/>
              </a:buClr>
              <a:buSzPts val="1100"/>
              <a:buFont typeface="Arial"/>
              <a:buNone/>
            </a:pPr>
            <a:r>
              <a:rPr lang="en-US" sz="1200"/>
              <a:t>Il n’y a pas un seul ordinateur super puissant.</a:t>
            </a:r>
          </a:p>
          <a:p>
            <a:pPr marL="0" lvl="0" indent="0">
              <a:spcBef>
                <a:spcPts val="0"/>
              </a:spcBef>
              <a:buNone/>
            </a:pPr>
            <a:endParaRPr/>
          </a:p>
        </p:txBody>
      </p:sp>
      <p:sp>
        <p:nvSpPr>
          <p:cNvPr id="115" name="Shape 115"/>
          <p:cNvSpPr>
            <a:spLocks noGrp="1" noRot="1" noChangeAspect="1"/>
          </p:cNvSpPr>
          <p:nvPr>
            <p:ph type="sldImg" idx="2"/>
          </p:nvPr>
        </p:nvSpPr>
        <p:spPr>
          <a:xfrm>
            <a:off x="1133150" y="744475"/>
            <a:ext cx="4532000" cy="3722475"/>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r>
              <a:rPr lang="en-US"/>
              <a:t>Une grande différence entre ces deux philosophies c’est la scalabilité:</a:t>
            </a:r>
          </a:p>
          <a:p>
            <a:pPr marL="0" lvl="0" indent="0">
              <a:spcBef>
                <a:spcPts val="0"/>
              </a:spcBef>
              <a:buNone/>
            </a:pPr>
            <a:endParaRPr/>
          </a:p>
          <a:p>
            <a:pPr marL="0" lvl="0" indent="0">
              <a:spcBef>
                <a:spcPts val="0"/>
              </a:spcBef>
              <a:buNone/>
            </a:pPr>
            <a:r>
              <a:rPr lang="en-US"/>
              <a:t>Scaling up: Ajouter des ressources (de l'espace de stockage dans notre cas) dans un noeud du système. (On a un ordinateur de plus en plus puissant)</a:t>
            </a:r>
          </a:p>
          <a:p>
            <a:pPr marL="0" lvl="0" indent="0">
              <a:spcBef>
                <a:spcPts val="0"/>
              </a:spcBef>
              <a:buNone/>
            </a:pPr>
            <a:r>
              <a:rPr lang="en-US"/>
              <a:t>Scaling out: Addition de plus de nodes dans un système. (On a de plus en plus d’ordinateurs)</a:t>
            </a:r>
          </a:p>
          <a:p>
            <a:pPr marL="0" lvl="0" indent="0">
              <a:spcBef>
                <a:spcPts val="0"/>
              </a:spcBef>
              <a:buNone/>
            </a:pPr>
            <a:endParaRPr/>
          </a:p>
          <a:p>
            <a:pPr marL="0" lvl="0" indent="0">
              <a:spcBef>
                <a:spcPts val="0"/>
              </a:spcBef>
              <a:buNone/>
            </a:pPr>
            <a:r>
              <a:rPr lang="en-US"/>
              <a:t>Scaling up amène des coûts financiers mais ça nuit en peu ou en rien dans la complexité du système.</a:t>
            </a:r>
          </a:p>
          <a:p>
            <a:pPr marL="0" lvl="0" indent="0">
              <a:spcBef>
                <a:spcPts val="0"/>
              </a:spcBef>
              <a:buNone/>
            </a:pPr>
            <a:r>
              <a:rPr lang="en-US"/>
              <a:t>De l’autre côté, scaling out amène aussi des coûts financiers mais en plus peut ajouter de la complexité.</a:t>
            </a:r>
          </a:p>
          <a:p>
            <a:pPr marL="0" lvl="0" indent="0">
              <a:spcBef>
                <a:spcPts val="0"/>
              </a:spcBef>
              <a:buNone/>
            </a:pPr>
            <a:endParaRPr/>
          </a:p>
          <a:p>
            <a:pPr marL="0" lvl="0" indent="0">
              <a:spcBef>
                <a:spcPts val="0"/>
              </a:spcBef>
              <a:buNone/>
            </a:pPr>
            <a:r>
              <a:rPr lang="en-US"/>
              <a:t>Néanmoins, ça peut être la meilleure option quand on parle de grands volumes d'information. Scaling Out apporte un meilleur niveau de performance et le hardware est généralement plus accessible.</a:t>
            </a:r>
          </a:p>
          <a:p>
            <a:pPr marL="0" lvl="0" indent="0">
              <a:spcBef>
                <a:spcPts val="0"/>
              </a:spcBef>
              <a:buNone/>
            </a:pPr>
            <a:endParaRPr/>
          </a:p>
          <a:p>
            <a:pPr marL="0" lvl="0" indent="0">
              <a:spcBef>
                <a:spcPts val="0"/>
              </a:spcBef>
              <a:buNone/>
            </a:pPr>
            <a:r>
              <a:rPr lang="en-US"/>
              <a:t>Ce ne sont pas les seuls avantages.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txBox="1">
            <a:spLocks noGrp="1"/>
          </p:cNvSpPr>
          <p:nvPr>
            <p:ph type="body" idx="1"/>
          </p:nvPr>
        </p:nvSpPr>
        <p:spPr>
          <a:xfrm>
            <a:off x="679750" y="4715125"/>
            <a:ext cx="5438100" cy="4467000"/>
          </a:xfrm>
          <a:prstGeom prst="rect">
            <a:avLst/>
          </a:prstGeom>
          <a:noFill/>
          <a:ln>
            <a:noFill/>
          </a:ln>
        </p:spPr>
        <p:txBody>
          <a:bodyPr wrap="square" lIns="91425" tIns="91425" rIns="91425" bIns="91425" anchor="ctr" anchorCtr="0">
            <a:noAutofit/>
          </a:bodyPr>
          <a:lstStyle/>
          <a:p>
            <a:pPr marL="0" lvl="0" indent="0">
              <a:spcBef>
                <a:spcPts val="0"/>
              </a:spcBef>
              <a:buNone/>
            </a:pPr>
            <a:r>
              <a:rPr lang="en-US" sz="1100"/>
              <a:t>Il y a normalement des répliques des informations d'un noeud dans d'autres noeuds. </a:t>
            </a:r>
            <a:r>
              <a:rPr lang="en-US" sz="1100">
                <a:solidFill>
                  <a:schemeClr val="dk1"/>
                </a:solidFill>
              </a:rPr>
              <a:t>Toutes les données se trouvant dans un OSD sont aussi présentes quelque part d’autre dans le cluster.</a:t>
            </a:r>
          </a:p>
          <a:p>
            <a:pPr marL="0" lvl="0" indent="0">
              <a:spcBef>
                <a:spcPts val="0"/>
              </a:spcBef>
              <a:buNone/>
            </a:pPr>
            <a:r>
              <a:rPr lang="en-US" sz="1100"/>
              <a:t>Dans le cas où un noeud décède (temporairement ou définitivement), rien n’est perdu. (Il y a juste un rebalancement des données à faire)</a:t>
            </a:r>
          </a:p>
          <a:p>
            <a:pPr marL="0" lvl="0" indent="0">
              <a:spcBef>
                <a:spcPts val="0"/>
              </a:spcBef>
              <a:buNone/>
            </a:pPr>
            <a:r>
              <a:rPr lang="en-US" sz="1100"/>
              <a:t>C’est donc tolérant aux failles vu qu'il n’y a pas un</a:t>
            </a:r>
            <a:r>
              <a:rPr lang="en-US" sz="1100">
                <a:solidFill>
                  <a:schemeClr val="dk1"/>
                </a:solidFill>
              </a:rPr>
              <a:t> point unique de rupture et on garantit de cette façon la disponibilité des données</a:t>
            </a:r>
          </a:p>
          <a:p>
            <a:pPr marL="0" lvl="0" indent="0">
              <a:spcBef>
                <a:spcPts val="0"/>
              </a:spcBef>
              <a:buNone/>
            </a:pPr>
            <a:endParaRPr sz="1100"/>
          </a:p>
          <a:p>
            <a:pPr marL="0" lvl="0" indent="0">
              <a:spcBef>
                <a:spcPts val="0"/>
              </a:spcBef>
              <a:buNone/>
            </a:pPr>
            <a:r>
              <a:rPr lang="en-US" sz="1100"/>
              <a:t>En résumé, les avantages par rapport au stockage non distribué sont:</a:t>
            </a:r>
          </a:p>
          <a:p>
            <a:pPr marL="457200" lvl="0" indent="0" rtl="0">
              <a:spcBef>
                <a:spcPts val="0"/>
              </a:spcBef>
              <a:buNone/>
            </a:pPr>
            <a:r>
              <a:rPr lang="en-US" sz="1100"/>
              <a:t>Scalability</a:t>
            </a:r>
          </a:p>
          <a:p>
            <a:pPr marL="457200" lvl="0" indent="0" rtl="0">
              <a:spcBef>
                <a:spcPts val="0"/>
              </a:spcBef>
              <a:buNone/>
            </a:pPr>
            <a:r>
              <a:rPr lang="en-US" sz="1100">
                <a:solidFill>
                  <a:schemeClr val="dk1"/>
                </a:solidFill>
              </a:rPr>
              <a:t>Ratio Performance / Price</a:t>
            </a:r>
          </a:p>
          <a:p>
            <a:pPr marL="457200" lvl="0" indent="-69850">
              <a:spcBef>
                <a:spcPts val="0"/>
              </a:spcBef>
              <a:buClr>
                <a:schemeClr val="dk1"/>
              </a:buClr>
              <a:buSzPts val="1100"/>
              <a:buFont typeface="Arial"/>
              <a:buNone/>
            </a:pPr>
            <a:r>
              <a:rPr lang="en-US" sz="1100">
                <a:solidFill>
                  <a:schemeClr val="dk1"/>
                </a:solidFill>
              </a:rPr>
              <a:t>Reliability (Stabilité)?</a:t>
            </a:r>
          </a:p>
          <a:p>
            <a:pPr marL="457200" lvl="0" indent="0">
              <a:spcBef>
                <a:spcPts val="0"/>
              </a:spcBef>
              <a:buNone/>
            </a:pPr>
            <a:r>
              <a:rPr lang="en-US" sz="1100"/>
              <a:t>Garantir la disponibilité</a:t>
            </a:r>
          </a:p>
          <a:p>
            <a:pPr marL="0" lvl="0" indent="0" rtl="0">
              <a:spcBef>
                <a:spcPts val="0"/>
              </a:spcBef>
              <a:buNone/>
            </a:pPr>
            <a:endParaRPr sz="1100"/>
          </a:p>
          <a:p>
            <a:pPr marL="0" lvl="0" indent="-69850" rtl="0">
              <a:spcBef>
                <a:spcPts val="0"/>
              </a:spcBef>
              <a:buClr>
                <a:schemeClr val="dk1"/>
              </a:buClr>
              <a:buSzPts val="1100"/>
              <a:buFont typeface="Arial"/>
              <a:buNone/>
            </a:pPr>
            <a:r>
              <a:rPr lang="en-US" sz="1100">
                <a:solidFill>
                  <a:schemeClr val="dk1"/>
                </a:solidFill>
              </a:rPr>
              <a:t>C'est ce qu'on a besoin.</a:t>
            </a:r>
          </a:p>
        </p:txBody>
      </p:sp>
      <p:sp>
        <p:nvSpPr>
          <p:cNvPr id="130" name="Shape 130"/>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1133150" y="744475"/>
            <a:ext cx="4532100" cy="37224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79750" y="4715125"/>
            <a:ext cx="5438100" cy="4467000"/>
          </a:xfrm>
          <a:prstGeom prst="rect">
            <a:avLst/>
          </a:prstGeom>
        </p:spPr>
        <p:txBody>
          <a:bodyPr wrap="square" lIns="91425" tIns="91425" rIns="91425" bIns="91425" anchor="t" anchorCtr="0">
            <a:noAutofit/>
          </a:bodyPr>
          <a:lstStyle/>
          <a:p>
            <a:pPr marL="0" lvl="0" indent="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685800" y="2130426"/>
            <a:ext cx="7772400" cy="14700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subTitle" idx="1"/>
          </p:nvPr>
        </p:nvSpPr>
        <p:spPr>
          <a:xfrm>
            <a:off x="1371600" y="3886200"/>
            <a:ext cx="6400800" cy="1752600"/>
          </a:xfrm>
          <a:prstGeom prst="rect">
            <a:avLst/>
          </a:prstGeom>
          <a:noFill/>
          <a:ln>
            <a:noFill/>
          </a:ln>
        </p:spPr>
        <p:txBody>
          <a:bodyPr wrap="square" lIns="91425" tIns="91425" rIns="91425" bIns="91425" anchor="t" anchorCtr="0"/>
          <a:lstStyle>
            <a:lvl1pPr marL="0" marR="0" lvl="0" indent="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6" name="Shape 16"/>
          <p:cNvSpPr txBox="1">
            <a:spLocks noGrp="1"/>
          </p:cNvSpPr>
          <p:nvPr>
            <p:ph type="dt" idx="10"/>
          </p:nvPr>
        </p:nvSpPr>
        <p:spPr>
          <a:xfrm>
            <a:off x="457200" y="6356350"/>
            <a:ext cx="2133600" cy="366712"/>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ftr" idx="11"/>
          </p:nvPr>
        </p:nvSpPr>
        <p:spPr>
          <a:xfrm>
            <a:off x="3124200" y="6356350"/>
            <a:ext cx="2895600" cy="366712"/>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sldNum" idx="12"/>
          </p:nvPr>
        </p:nvSpPr>
        <p:spPr>
          <a:xfrm>
            <a:off x="6553200" y="6356350"/>
            <a:ext cx="2133600" cy="366712"/>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1115616" y="4425132"/>
            <a:ext cx="7772400" cy="822300"/>
          </a:xfrm>
          <a:prstGeom prst="rect">
            <a:avLst/>
          </a:prstGeom>
          <a:noFill/>
          <a:ln>
            <a:noFill/>
          </a:ln>
        </p:spPr>
        <p:txBody>
          <a:bodyPr wrap="square" lIns="91425" tIns="91425" rIns="91425" bIns="91425" anchor="t" anchorCtr="0"/>
          <a:lstStyle>
            <a:lvl1pPr marL="0" marR="0" lvl="0" indent="0" algn="l" rtl="0">
              <a:spcBef>
                <a:spcPts val="0"/>
              </a:spcBef>
              <a:spcAft>
                <a:spcPts val="0"/>
              </a:spcAft>
              <a:buSzPts val="1400"/>
              <a:buNone/>
              <a:defRPr sz="4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body" idx="1"/>
          </p:nvPr>
        </p:nvSpPr>
        <p:spPr>
          <a:xfrm>
            <a:off x="1115616" y="2924944"/>
            <a:ext cx="7772400" cy="1500187"/>
          </a:xfrm>
          <a:prstGeom prst="rect">
            <a:avLst/>
          </a:prstGeom>
          <a:noFill/>
          <a:ln>
            <a:noFill/>
          </a:ln>
        </p:spPr>
        <p:txBody>
          <a:bodyPr wrap="square" lIns="91425" tIns="91425" rIns="91425" bIns="91425" anchor="b" anchorCtr="0"/>
          <a:lstStyle>
            <a:lvl1pPr marL="0" marR="0" lvl="0" indent="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body" idx="1"/>
          </p:nvPr>
        </p:nvSpPr>
        <p:spPr>
          <a:xfrm>
            <a:off x="946150" y="1600200"/>
            <a:ext cx="7283450" cy="4525962"/>
          </a:xfrm>
          <a:prstGeom prst="rect">
            <a:avLst/>
          </a:prstGeom>
          <a:noFill/>
          <a:ln>
            <a:noFill/>
          </a:ln>
        </p:spPr>
        <p:txBody>
          <a:bodyPr wrap="square" lIns="91425" tIns="91425" rIns="91425" bIns="91425" anchor="t" anchorCtr="0"/>
          <a:lstStyle>
            <a:lvl1pPr marL="342900" marR="0" lvl="0" indent="-1397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8" name="Shape 88"/>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Shape 27"/>
        <p:cNvGrpSpPr/>
        <p:nvPr/>
      </p:nvGrpSpPr>
      <p:grpSpPr>
        <a:xfrm>
          <a:off x="0" y="0"/>
          <a:ext cx="0" cy="0"/>
          <a:chOff x="0" y="0"/>
          <a:chExt cx="0" cy="0"/>
        </a:xfrm>
      </p:grpSpPr>
      <p:sp>
        <p:nvSpPr>
          <p:cNvPr id="28" name="Shape 28"/>
          <p:cNvSpPr txBox="1">
            <a:spLocks noGrp="1"/>
          </p:cNvSpPr>
          <p:nvPr>
            <p:ph type="ctrTitle"/>
          </p:nvPr>
        </p:nvSpPr>
        <p:spPr>
          <a:xfrm>
            <a:off x="685800" y="2130425"/>
            <a:ext cx="7772400" cy="1470025"/>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subTitle" idx="1"/>
          </p:nvPr>
        </p:nvSpPr>
        <p:spPr>
          <a:xfrm>
            <a:off x="1371600" y="3886200"/>
            <a:ext cx="6400800" cy="1752600"/>
          </a:xfrm>
          <a:prstGeom prst="rect">
            <a:avLst/>
          </a:prstGeom>
          <a:noFill/>
          <a:ln>
            <a:noFill/>
          </a:ln>
        </p:spPr>
        <p:txBody>
          <a:bodyPr wrap="square" lIns="91425" tIns="91425" rIns="91425" bIns="91425" anchor="t" anchorCtr="0"/>
          <a:lstStyle>
            <a:lvl1pPr marL="0" marR="0" lvl="0" indent="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vertTx">
  <p:cSld name="Titre et texte vertical">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body" idx="1"/>
          </p:nvPr>
        </p:nvSpPr>
        <p:spPr>
          <a:xfrm rot="5400000">
            <a:off x="2324894" y="221456"/>
            <a:ext cx="4525962" cy="7283450"/>
          </a:xfrm>
          <a:prstGeom prst="rect">
            <a:avLst/>
          </a:prstGeom>
          <a:noFill/>
          <a:ln>
            <a:noFill/>
          </a:ln>
        </p:spPr>
        <p:txBody>
          <a:bodyPr wrap="square" lIns="91425" tIns="91425" rIns="91425" bIns="91425" anchor="t" anchorCtr="0"/>
          <a:lstStyle>
            <a:lvl1pPr marL="342900" marR="0" lvl="0" indent="-1397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1792288" y="4800600"/>
            <a:ext cx="5486400" cy="566738"/>
          </a:xfrm>
          <a:prstGeom prst="rect">
            <a:avLst/>
          </a:prstGeom>
          <a:noFill/>
          <a:ln>
            <a:noFill/>
          </a:ln>
        </p:spPr>
        <p:txBody>
          <a:bodyPr wrap="square" lIns="91425" tIns="91425" rIns="91425" bIns="91425" anchor="b" anchorCtr="0"/>
          <a:lstStyle>
            <a:lvl1pPr marL="0" marR="0" lvl="0" indent="0" algn="l" rtl="0">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41" name="Shape 41"/>
          <p:cNvSpPr>
            <a:spLocks noGrp="1"/>
          </p:cNvSpPr>
          <p:nvPr>
            <p:ph type="pic" idx="2"/>
          </p:nvPr>
        </p:nvSpPr>
        <p:spPr>
          <a:xfrm>
            <a:off x="1792288" y="612775"/>
            <a:ext cx="5486400" cy="4114800"/>
          </a:xfrm>
          <a:prstGeom prst="rect">
            <a:avLst/>
          </a:prstGeom>
          <a:noFill/>
          <a:ln>
            <a:noFill/>
          </a:ln>
        </p:spPr>
        <p:txBody>
          <a:bodyPr wrap="square" lIns="91425" tIns="91425" rIns="91425" bIns="91425" anchor="t" anchorCtr="0"/>
          <a:lstStyle>
            <a:lvl1pPr marL="0" marR="0" lvl="0" indent="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body" idx="1"/>
          </p:nvPr>
        </p:nvSpPr>
        <p:spPr>
          <a:xfrm>
            <a:off x="1792288" y="5367338"/>
            <a:ext cx="5486400" cy="804862"/>
          </a:xfrm>
          <a:prstGeom prst="rect">
            <a:avLst/>
          </a:prstGeom>
          <a:noFill/>
          <a:ln>
            <a:noFill/>
          </a:ln>
        </p:spPr>
        <p:txBody>
          <a:bodyPr wrap="square" lIns="91425" tIns="91425" rIns="91425" bIns="91425" anchor="t" anchorCtr="0"/>
          <a:lstStyle>
            <a:lvl1pPr marL="0" marR="0" lvl="0" indent="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u avec légende">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187624" y="238324"/>
            <a:ext cx="2277889" cy="958428"/>
          </a:xfrm>
          <a:prstGeom prst="rect">
            <a:avLst/>
          </a:prstGeom>
          <a:noFill/>
          <a:ln>
            <a:noFill/>
          </a:ln>
        </p:spPr>
        <p:txBody>
          <a:bodyPr wrap="square" lIns="91425" tIns="91425" rIns="91425" bIns="91425" anchor="b" anchorCtr="0"/>
          <a:lstStyle>
            <a:lvl1pPr marL="0" marR="0" lvl="0" indent="0" algn="l" rtl="0">
              <a:spcBef>
                <a:spcPts val="0"/>
              </a:spcBef>
              <a:spcAft>
                <a:spcPts val="0"/>
              </a:spcAft>
              <a:buSzPts val="1400"/>
              <a:buNone/>
              <a:defRPr sz="2000" b="1"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1"/>
          </p:nvPr>
        </p:nvSpPr>
        <p:spPr>
          <a:xfrm>
            <a:off x="3575050" y="188640"/>
            <a:ext cx="5111750" cy="5937523"/>
          </a:xfrm>
          <a:prstGeom prst="rect">
            <a:avLst/>
          </a:prstGeom>
          <a:noFill/>
          <a:ln>
            <a:noFill/>
          </a:ln>
        </p:spPr>
        <p:txBody>
          <a:bodyPr wrap="square" lIns="91425" tIns="91425" rIns="91425" bIns="91425" anchor="t" anchorCtr="0"/>
          <a:lstStyle>
            <a:lvl1pPr marL="342900" marR="0" lvl="0" indent="-1397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2"/>
          </p:nvPr>
        </p:nvSpPr>
        <p:spPr>
          <a:xfrm>
            <a:off x="1187624" y="1412776"/>
            <a:ext cx="2277889" cy="4713387"/>
          </a:xfrm>
          <a:prstGeom prst="rect">
            <a:avLst/>
          </a:prstGeom>
          <a:noFill/>
          <a:ln>
            <a:noFill/>
          </a:ln>
        </p:spPr>
        <p:txBody>
          <a:bodyPr wrap="square" lIns="91425" tIns="91425" rIns="91425" bIns="91425" anchor="t" anchorCtr="0"/>
          <a:lstStyle>
            <a:lvl1pPr marL="0" marR="0" lvl="0" indent="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53"/>
        <p:cNvGrpSpPr/>
        <p:nvPr/>
      </p:nvGrpSpPr>
      <p:grpSpPr>
        <a:xfrm>
          <a:off x="0" y="0"/>
          <a:ext cx="0" cy="0"/>
          <a:chOff x="0" y="0"/>
          <a:chExt cx="0" cy="0"/>
        </a:xfrm>
      </p:grpSpPr>
      <p:sp>
        <p:nvSpPr>
          <p:cNvPr id="54" name="Shape 54"/>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457200" y="1535113"/>
            <a:ext cx="4040188" cy="639762"/>
          </a:xfrm>
          <a:prstGeom prst="rect">
            <a:avLst/>
          </a:prstGeom>
          <a:noFill/>
          <a:ln>
            <a:noFill/>
          </a:ln>
        </p:spPr>
        <p:txBody>
          <a:bodyPr wrap="square" lIns="91425" tIns="91425" rIns="91425" bIns="91425" anchor="b" anchorCtr="0"/>
          <a:lstStyle>
            <a:lvl1pPr marL="0" marR="0" lvl="0" indent="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body" idx="2"/>
          </p:nvPr>
        </p:nvSpPr>
        <p:spPr>
          <a:xfrm>
            <a:off x="457200" y="2174875"/>
            <a:ext cx="4040188" cy="3951288"/>
          </a:xfrm>
          <a:prstGeom prst="rect">
            <a:avLst/>
          </a:prstGeom>
          <a:noFill/>
          <a:ln>
            <a:noFill/>
          </a:ln>
        </p:spPr>
        <p:txBody>
          <a:bodyPr wrap="square" lIns="91425" tIns="91425" rIns="91425" bIns="91425" anchor="t" anchorCtr="0"/>
          <a:lstStyle>
            <a:lvl1pPr marL="342900" marR="0" lvl="0" indent="-1905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body" idx="3"/>
          </p:nvPr>
        </p:nvSpPr>
        <p:spPr>
          <a:xfrm>
            <a:off x="4645025" y="1535113"/>
            <a:ext cx="4041775" cy="639762"/>
          </a:xfrm>
          <a:prstGeom prst="rect">
            <a:avLst/>
          </a:prstGeom>
          <a:noFill/>
          <a:ln>
            <a:noFill/>
          </a:ln>
        </p:spPr>
        <p:txBody>
          <a:bodyPr wrap="square" lIns="91425" tIns="91425" rIns="91425" bIns="91425" anchor="b" anchorCtr="0"/>
          <a:lstStyle>
            <a:lvl1pPr marL="0" marR="0" lvl="0" indent="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body" idx="4"/>
          </p:nvPr>
        </p:nvSpPr>
        <p:spPr>
          <a:xfrm>
            <a:off x="4645025" y="2174875"/>
            <a:ext cx="4041775" cy="3951288"/>
          </a:xfrm>
          <a:prstGeom prst="rect">
            <a:avLst/>
          </a:prstGeom>
          <a:noFill/>
          <a:ln>
            <a:noFill/>
          </a:ln>
        </p:spPr>
        <p:txBody>
          <a:bodyPr wrap="square" lIns="91425" tIns="91425" rIns="91425" bIns="91425" anchor="t" anchorCtr="0"/>
          <a:lstStyle>
            <a:lvl1pPr marL="342900" marR="0" lvl="0" indent="-1905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body" idx="1"/>
          </p:nvPr>
        </p:nvSpPr>
        <p:spPr>
          <a:xfrm>
            <a:off x="1331640" y="1600200"/>
            <a:ext cx="3164160" cy="4525963"/>
          </a:xfrm>
          <a:prstGeom prst="rect">
            <a:avLst/>
          </a:prstGeom>
          <a:noFill/>
          <a:ln>
            <a:noFill/>
          </a:ln>
        </p:spPr>
        <p:txBody>
          <a:bodyPr wrap="square" lIns="91425" tIns="91425" rIns="91425" bIns="91425" anchor="t" anchorCtr="0"/>
          <a:lstStyle>
            <a:lvl1pPr marL="342900" marR="0" lvl="0" indent="-1651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body" idx="2"/>
          </p:nvPr>
        </p:nvSpPr>
        <p:spPr>
          <a:xfrm>
            <a:off x="4648200" y="1600200"/>
            <a:ext cx="4038600" cy="4525963"/>
          </a:xfrm>
          <a:prstGeom prst="rect">
            <a:avLst/>
          </a:prstGeom>
          <a:noFill/>
          <a:ln>
            <a:noFill/>
          </a:ln>
        </p:spPr>
        <p:txBody>
          <a:bodyPr wrap="square" lIns="91425" tIns="91425" rIns="91425" bIns="91425" anchor="t" anchorCtr="0"/>
          <a:lstStyle>
            <a:lvl1pPr marL="342900" marR="0" lvl="0" indent="-1651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jp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3.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0" y="2181225"/>
            <a:ext cx="822960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dt" idx="10"/>
          </p:nvPr>
        </p:nvSpPr>
        <p:spPr>
          <a:xfrm>
            <a:off x="457200" y="6356350"/>
            <a:ext cx="2133600" cy="366712"/>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strike="noStrike" cap="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ftr" idx="11"/>
          </p:nvPr>
        </p:nvSpPr>
        <p:spPr>
          <a:xfrm>
            <a:off x="3124200" y="6356350"/>
            <a:ext cx="2895600" cy="366712"/>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sldNum" idx="12"/>
          </p:nvPr>
        </p:nvSpPr>
        <p:spPr>
          <a:xfrm>
            <a:off x="6553200" y="6356350"/>
            <a:ext cx="2133600" cy="366712"/>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‹N°›</a:t>
            </a:fld>
            <a:endParaRPr lang="en-US" sz="1200" b="0" i="0" u="none" strike="noStrike" cap="none">
              <a:solidFill>
                <a:srgbClr val="898989"/>
              </a:solidFill>
              <a:latin typeface="Calibri"/>
              <a:ea typeface="Calibri"/>
              <a:cs typeface="Calibri"/>
              <a:sym typeface="Calibri"/>
            </a:endParaRPr>
          </a:p>
        </p:txBody>
      </p:sp>
      <p:sp>
        <p:nvSpPr>
          <p:cNvPr id="10" name="Shape 10"/>
          <p:cNvSpPr txBox="1"/>
          <p:nvPr/>
        </p:nvSpPr>
        <p:spPr>
          <a:xfrm>
            <a:off x="1619250" y="646112"/>
            <a:ext cx="6121400" cy="5565775"/>
          </a:xfrm>
          <a:prstGeom prst="rect">
            <a:avLst/>
          </a:prstGeom>
          <a:noFill/>
          <a:ln>
            <a:noFill/>
          </a:ln>
          <a:effectLst>
            <a:outerShdw blurRad="63500" dist="38100" dir="2700000">
              <a:srgbClr val="808080">
                <a:alpha val="39607"/>
              </a:srgbClr>
            </a:outerShdw>
          </a:effectLst>
        </p:spPr>
        <p:txBody>
          <a:bodyPr wrap="square" lIns="91425" tIns="45700" rIns="91425" bIns="45700" anchor="ctr" anchorCtr="0">
            <a:noAutofit/>
          </a:bodyPr>
          <a:lstStyle/>
          <a:p>
            <a:pPr marL="0" marR="0" lvl="0" indent="0" algn="l" rtl="0">
              <a:lnSpc>
                <a:spcPct val="100000"/>
              </a:lnSpc>
              <a:spcBef>
                <a:spcPts val="0"/>
              </a:spcBef>
              <a:spcAft>
                <a:spcPts val="0"/>
              </a:spcAft>
              <a:buNone/>
            </a:pPr>
            <a:endParaRPr sz="1800" b="0" i="0" u="none">
              <a:solidFill>
                <a:schemeClr val="dk1"/>
              </a:solidFill>
              <a:latin typeface="Calibri"/>
              <a:ea typeface="Calibri"/>
              <a:cs typeface="Calibri"/>
              <a:sym typeface="Calibri"/>
            </a:endParaRPr>
          </a:p>
        </p:txBody>
      </p:sp>
      <p:pic>
        <p:nvPicPr>
          <p:cNvPr id="11" name="Shape 11" descr="ulb-logo-texte-vertical.jpg"/>
          <p:cNvPicPr preferRelativeResize="0"/>
          <p:nvPr/>
        </p:nvPicPr>
        <p:blipFill rotWithShape="1">
          <a:blip r:embed="rId3">
            <a:alphaModFix/>
          </a:blip>
          <a:srcRect/>
          <a:stretch/>
        </p:blipFill>
        <p:spPr>
          <a:xfrm>
            <a:off x="0" y="152400"/>
            <a:ext cx="914400" cy="4032250"/>
          </a:xfrm>
          <a:prstGeom prst="rect">
            <a:avLst/>
          </a:prstGeom>
          <a:noFill/>
          <a:ln>
            <a:noFill/>
          </a:ln>
        </p:spPr>
      </p:pic>
      <p:pic>
        <p:nvPicPr>
          <p:cNvPr id="12" name="Shape 12" descr="barrette-ulb-elargie-ppt.jpg"/>
          <p:cNvPicPr preferRelativeResize="0"/>
          <p:nvPr/>
        </p:nvPicPr>
        <p:blipFill rotWithShape="1">
          <a:blip r:embed="rId4">
            <a:alphaModFix/>
          </a:blip>
          <a:srcRect/>
          <a:stretch/>
        </p:blipFill>
        <p:spPr>
          <a:xfrm>
            <a:off x="406400" y="4406900"/>
            <a:ext cx="104775" cy="23225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946150" y="381000"/>
            <a:ext cx="7283450" cy="1143000"/>
          </a:xfrm>
          <a:prstGeom prst="rect">
            <a:avLst/>
          </a:prstGeom>
          <a:noFill/>
          <a:ln>
            <a:noFill/>
          </a:ln>
        </p:spPr>
        <p:txBody>
          <a:bodyPr wrap="square" lIns="91425" tIns="91425" rIns="91425" bIns="91425" anchor="ctr" anchorCtr="0"/>
          <a:lstStyle>
            <a:lvl1pPr marL="0" marR="0" lvl="0"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1pPr>
            <a:lvl2pPr marL="0" marR="0" lvl="1"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body" idx="1"/>
          </p:nvPr>
        </p:nvSpPr>
        <p:spPr>
          <a:xfrm>
            <a:off x="946150" y="1600200"/>
            <a:ext cx="7283450" cy="4525962"/>
          </a:xfrm>
          <a:prstGeom prst="rect">
            <a:avLst/>
          </a:prstGeom>
          <a:noFill/>
          <a:ln>
            <a:noFill/>
          </a:ln>
        </p:spPr>
        <p:txBody>
          <a:bodyPr wrap="square" lIns="91425" tIns="91425" rIns="91425" bIns="91425" anchor="t" anchorCtr="0"/>
          <a:lstStyle>
            <a:lvl1pPr marL="342900" marR="0" lvl="0" indent="-1397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dt" idx="10"/>
          </p:nvPr>
        </p:nvSpPr>
        <p:spPr>
          <a:xfrm>
            <a:off x="914400" y="6416675"/>
            <a:ext cx="20574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200" b="0" i="0" u="none">
                <a:solidFill>
                  <a:srgbClr val="898989"/>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ftr" idx="11"/>
          </p:nvPr>
        </p:nvSpPr>
        <p:spPr>
          <a:xfrm>
            <a:off x="3124200" y="6416675"/>
            <a:ext cx="2895600" cy="365125"/>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SzPts val="1400"/>
              <a:buNone/>
              <a:defRPr sz="1800" b="0" i="0" u="none">
                <a:solidFill>
                  <a:schemeClr val="dk1"/>
                </a:solidFill>
                <a:latin typeface="Calibri"/>
                <a:ea typeface="Calibri"/>
                <a:cs typeface="Calibri"/>
                <a:sym typeface="Calibri"/>
              </a:defRPr>
            </a:lvl1pPr>
            <a:lvl2pPr marL="457200" marR="0" lvl="1"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3200400" marR="0" lvl="6"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4572000" marR="0" lvl="7"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6400800" marR="0" lvl="8" indent="0" algn="l" rtl="0">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sldNum" idx="12"/>
          </p:nvPr>
        </p:nvSpPr>
        <p:spPr>
          <a:xfrm>
            <a:off x="6172200" y="6416675"/>
            <a:ext cx="2057400" cy="365125"/>
          </a:xfrm>
          <a:prstGeom prst="rect">
            <a:avLst/>
          </a:prstGeom>
          <a:noFill/>
          <a:ln>
            <a:noFill/>
          </a:ln>
        </p:spPr>
        <p:txBody>
          <a:bodyPr wrap="square" lIns="91425" tIns="45700" rIns="91425" bIns="45700" anchor="ctr" anchorCtr="0">
            <a:noAutofit/>
          </a:bodyPr>
          <a:lstStyle/>
          <a:p>
            <a:pPr marL="0" marR="0" lvl="0" indent="-76200" algn="r" rtl="0">
              <a:lnSpc>
                <a:spcPct val="100000"/>
              </a:lnSpc>
              <a:spcBef>
                <a:spcPts val="0"/>
              </a:spcBef>
              <a:spcAft>
                <a:spcPts val="0"/>
              </a:spcAft>
              <a:buClr>
                <a:srgbClr val="898989"/>
              </a:buClr>
              <a:buSzPts val="1200"/>
              <a:buFont typeface="Calibri"/>
              <a:buNone/>
            </a:pPr>
            <a:fld id="{00000000-1234-1234-1234-123412341234}" type="slidenum">
              <a:rPr lang="en-US" sz="1200" b="0" i="0" u="none">
                <a:solidFill>
                  <a:srgbClr val="898989"/>
                </a:solidFill>
                <a:latin typeface="Calibri"/>
                <a:ea typeface="Calibri"/>
                <a:cs typeface="Calibri"/>
                <a:sym typeface="Calibri"/>
              </a:rPr>
              <a:t>‹N°›</a:t>
            </a:fld>
            <a:endParaRPr lang="en-US" sz="1200" b="0" i="0" u="none">
              <a:solidFill>
                <a:srgbClr val="898989"/>
              </a:solidFill>
              <a:latin typeface="Calibri"/>
              <a:ea typeface="Calibri"/>
              <a:cs typeface="Calibri"/>
              <a:sym typeface="Calibri"/>
            </a:endParaRPr>
          </a:p>
        </p:txBody>
      </p:sp>
      <p:pic>
        <p:nvPicPr>
          <p:cNvPr id="25" name="Shape 25" descr="ulb-logo-texte-vertical.jpg"/>
          <p:cNvPicPr preferRelativeResize="0"/>
          <p:nvPr/>
        </p:nvPicPr>
        <p:blipFill rotWithShape="1">
          <a:blip r:embed="rId12">
            <a:alphaModFix/>
          </a:blip>
          <a:srcRect r="11178" b="82310"/>
          <a:stretch/>
        </p:blipFill>
        <p:spPr>
          <a:xfrm>
            <a:off x="46037" y="152400"/>
            <a:ext cx="814387" cy="714375"/>
          </a:xfrm>
          <a:prstGeom prst="rect">
            <a:avLst/>
          </a:prstGeom>
          <a:noFill/>
          <a:ln>
            <a:noFill/>
          </a:ln>
        </p:spPr>
      </p:pic>
      <p:pic>
        <p:nvPicPr>
          <p:cNvPr id="26" name="Shape 26" descr="barrette-ulb-elargie-ppt.jpg"/>
          <p:cNvPicPr preferRelativeResize="0"/>
          <p:nvPr/>
        </p:nvPicPr>
        <p:blipFill rotWithShape="1">
          <a:blip r:embed="rId13">
            <a:alphaModFix/>
          </a:blip>
          <a:srcRect/>
          <a:stretch/>
        </p:blipFill>
        <p:spPr>
          <a:xfrm>
            <a:off x="449262" y="939800"/>
            <a:ext cx="53975" cy="583723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p:nvPr/>
        </p:nvSpPr>
        <p:spPr>
          <a:xfrm>
            <a:off x="2286000" y="2090737"/>
            <a:ext cx="4572000" cy="2676525"/>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None/>
            </a:pPr>
            <a:endParaRPr/>
          </a:p>
        </p:txBody>
      </p:sp>
      <p:sp>
        <p:nvSpPr>
          <p:cNvPr id="95" name="Shape 95"/>
          <p:cNvSpPr txBox="1">
            <a:spLocks noGrp="1"/>
          </p:cNvSpPr>
          <p:nvPr>
            <p:ph type="sldNum" idx="12"/>
          </p:nvPr>
        </p:nvSpPr>
        <p:spPr>
          <a:xfrm>
            <a:off x="6553200" y="6356350"/>
            <a:ext cx="2133600" cy="3666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a:t>
            </a:fld>
            <a:endParaRPr lang="en-US"/>
          </a:p>
        </p:txBody>
      </p:sp>
      <p:sp>
        <p:nvSpPr>
          <p:cNvPr id="96" name="Shape 96"/>
          <p:cNvSpPr txBox="1">
            <a:spLocks noGrp="1"/>
          </p:cNvSpPr>
          <p:nvPr>
            <p:ph type="ctrTitle"/>
          </p:nvPr>
        </p:nvSpPr>
        <p:spPr>
          <a:xfrm>
            <a:off x="685800" y="2130425"/>
            <a:ext cx="7772400" cy="1470000"/>
          </a:xfrm>
          <a:prstGeom prst="rect">
            <a:avLst/>
          </a:prstGeom>
        </p:spPr>
        <p:txBody>
          <a:bodyPr wrap="square" lIns="91425" tIns="91425" rIns="91425" bIns="91425" anchor="ctr" anchorCtr="0">
            <a:noAutofit/>
          </a:bodyPr>
          <a:lstStyle/>
          <a:p>
            <a:pPr marL="0" lvl="0" indent="0" rtl="0">
              <a:spcBef>
                <a:spcPts val="0"/>
              </a:spcBef>
              <a:buNone/>
            </a:pPr>
            <a:r>
              <a:rPr lang="en-US" sz="4800" dirty="0" err="1"/>
              <a:t>Système</a:t>
            </a:r>
            <a:r>
              <a:rPr lang="en-US" sz="4800" dirty="0"/>
              <a:t> de </a:t>
            </a:r>
            <a:r>
              <a:rPr lang="en-US" sz="4800" dirty="0" err="1"/>
              <a:t>stockage</a:t>
            </a:r>
            <a:r>
              <a:rPr lang="en-US" sz="4800" dirty="0"/>
              <a:t> </a:t>
            </a:r>
            <a:r>
              <a:rPr lang="en-US" sz="4800" dirty="0" err="1"/>
              <a:t>distribué</a:t>
            </a:r>
            <a:r>
              <a:rPr lang="en-US" dirty="0"/>
              <a:t> </a:t>
            </a:r>
          </a:p>
        </p:txBody>
      </p:sp>
      <p:sp>
        <p:nvSpPr>
          <p:cNvPr id="97" name="Shape 97"/>
          <p:cNvSpPr txBox="1">
            <a:spLocks noGrp="1"/>
          </p:cNvSpPr>
          <p:nvPr>
            <p:ph type="subTitle" idx="1"/>
          </p:nvPr>
        </p:nvSpPr>
        <p:spPr>
          <a:xfrm>
            <a:off x="1371600" y="3600425"/>
            <a:ext cx="6400800" cy="1752600"/>
          </a:xfrm>
          <a:prstGeom prst="rect">
            <a:avLst/>
          </a:prstGeom>
        </p:spPr>
        <p:txBody>
          <a:bodyPr wrap="square" lIns="91425" tIns="91425" rIns="91425" bIns="91425" anchor="t" anchorCtr="0">
            <a:noAutofit/>
          </a:bodyPr>
          <a:lstStyle/>
          <a:p>
            <a:pPr marL="0" lvl="0" indent="0" rtl="0">
              <a:spcBef>
                <a:spcPts val="0"/>
              </a:spcBef>
              <a:buNone/>
            </a:pPr>
            <a:r>
              <a:rPr lang="en-US" sz="1600"/>
              <a:t>INFO-F-309</a:t>
            </a:r>
          </a:p>
          <a:p>
            <a:pPr marL="0" lvl="0" indent="0" rtl="0">
              <a:spcBef>
                <a:spcPts val="0"/>
              </a:spcBef>
              <a:buNone/>
            </a:pPr>
            <a:r>
              <a:rPr lang="en-US" sz="1400"/>
              <a:t>JACOBS Alexandre - BONAERT Grégory - ENGELMAN Benjamin - NOGUEIRA Pedro - ENGELMAN David</a:t>
            </a:r>
          </a:p>
          <a:p>
            <a:pPr marL="0" lvl="0" indent="0" rtl="0">
              <a:spcBef>
                <a:spcPts val="0"/>
              </a:spcBef>
              <a:buNone/>
            </a:pPr>
            <a:endParaRPr sz="1400"/>
          </a:p>
          <a:p>
            <a:pPr marL="0" lvl="0" indent="0" rtl="0">
              <a:spcBef>
                <a:spcPts val="0"/>
              </a:spcBef>
              <a:buNone/>
            </a:pPr>
            <a:endParaRPr sz="1400"/>
          </a:p>
          <a:p>
            <a:pPr marL="0" lvl="0" indent="0" algn="r" rtl="0">
              <a:spcBef>
                <a:spcPts val="0"/>
              </a:spcBef>
              <a:buNone/>
            </a:pPr>
            <a:r>
              <a:rPr lang="en-US" sz="1400"/>
              <a:t>2017/2018</a:t>
            </a:r>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sz="3600" b="1"/>
              <a:t>Ceph - Fonctionnalités</a:t>
            </a:r>
          </a:p>
        </p:txBody>
      </p:sp>
      <p:sp>
        <p:nvSpPr>
          <p:cNvPr id="165" name="Shape 165"/>
          <p:cNvSpPr txBox="1">
            <a:spLocks noGrp="1"/>
          </p:cNvSpPr>
          <p:nvPr>
            <p:ph type="body" idx="1"/>
          </p:nvPr>
        </p:nvSpPr>
        <p:spPr>
          <a:xfrm>
            <a:off x="946150" y="1600200"/>
            <a:ext cx="7483500" cy="4526100"/>
          </a:xfrm>
          <a:prstGeom prst="rect">
            <a:avLst/>
          </a:prstGeom>
        </p:spPr>
        <p:txBody>
          <a:bodyPr wrap="square" lIns="91425" tIns="91425" rIns="91425" bIns="91425" anchor="t" anchorCtr="0">
            <a:noAutofit/>
          </a:bodyPr>
          <a:lstStyle/>
          <a:p>
            <a:pPr marL="0" lvl="0" indent="0" rtl="0">
              <a:spcBef>
                <a:spcPts val="0"/>
              </a:spcBef>
              <a:buNone/>
            </a:pPr>
            <a:r>
              <a:rPr lang="en-US" sz="2400" b="1"/>
              <a:t>Sécurité des données</a:t>
            </a:r>
          </a:p>
          <a:p>
            <a:pPr marL="457200" lvl="0" indent="-381000" rtl="0">
              <a:spcBef>
                <a:spcPts val="0"/>
              </a:spcBef>
              <a:spcAft>
                <a:spcPts val="0"/>
              </a:spcAft>
              <a:buSzPts val="2400"/>
              <a:buChar char="•"/>
            </a:pPr>
            <a:r>
              <a:rPr lang="en-US" sz="2400"/>
              <a:t>Replication</a:t>
            </a:r>
          </a:p>
          <a:p>
            <a:pPr marL="457200" lvl="0" indent="-381000" rtl="0">
              <a:spcBef>
                <a:spcPts val="0"/>
              </a:spcBef>
              <a:spcAft>
                <a:spcPts val="0"/>
              </a:spcAft>
              <a:buSzPts val="2400"/>
              <a:buChar char="•"/>
            </a:pPr>
            <a:r>
              <a:rPr lang="en-US" sz="2400"/>
              <a:t>Re-balancing</a:t>
            </a:r>
          </a:p>
          <a:p>
            <a:pPr marL="457200" lvl="0" indent="-381000" rtl="0">
              <a:spcBef>
                <a:spcPts val="0"/>
              </a:spcBef>
              <a:spcAft>
                <a:spcPts val="0"/>
              </a:spcAft>
              <a:buSzPts val="2400"/>
              <a:buChar char="•"/>
            </a:pPr>
            <a:r>
              <a:rPr lang="en-US" sz="2400"/>
              <a:t>Self-healing</a:t>
            </a:r>
          </a:p>
          <a:p>
            <a:pPr marL="457200" lvl="0" indent="-381000" rtl="0">
              <a:spcBef>
                <a:spcPts val="0"/>
              </a:spcBef>
              <a:spcAft>
                <a:spcPts val="0"/>
              </a:spcAft>
              <a:buSzPts val="2400"/>
              <a:buChar char="•"/>
            </a:pPr>
            <a:r>
              <a:rPr lang="en-US" sz="2400"/>
              <a:t>Pas de Single Point of Failure (CRUSH)</a:t>
            </a:r>
          </a:p>
          <a:p>
            <a:pPr marL="457200" lvl="0" indent="-381000" rtl="0">
              <a:spcBef>
                <a:spcPts val="0"/>
              </a:spcBef>
              <a:buSzPts val="2400"/>
              <a:buChar char="•"/>
            </a:pPr>
            <a:r>
              <a:rPr lang="en-US" sz="2400"/>
              <a:t>Snapshots</a:t>
            </a:r>
          </a:p>
          <a:p>
            <a:pPr marL="342900" lvl="0" indent="-139700">
              <a:spcBef>
                <a:spcPts val="0"/>
              </a:spcBef>
              <a:buNone/>
            </a:pPr>
            <a:endParaRPr/>
          </a:p>
          <a:p>
            <a:pPr marL="342900" lvl="0" indent="-139700">
              <a:spcBef>
                <a:spcPts val="0"/>
              </a:spcBef>
              <a:buNone/>
            </a:pPr>
            <a:endParaRPr/>
          </a:p>
        </p:txBody>
      </p:sp>
      <p:pic>
        <p:nvPicPr>
          <p:cNvPr id="166" name="Shape 166"/>
          <p:cNvPicPr preferRelativeResize="0"/>
          <p:nvPr/>
        </p:nvPicPr>
        <p:blipFill>
          <a:blip r:embed="rId3">
            <a:alphaModFix/>
          </a:blip>
          <a:stretch>
            <a:fillRect/>
          </a:stretch>
        </p:blipFill>
        <p:spPr>
          <a:xfrm>
            <a:off x="3000400" y="3702050"/>
            <a:ext cx="5429250" cy="2714625"/>
          </a:xfrm>
          <a:prstGeom prst="rect">
            <a:avLst/>
          </a:prstGeom>
          <a:noFill/>
          <a:ln>
            <a:noFill/>
          </a:ln>
        </p:spPr>
      </p:pic>
      <p:sp>
        <p:nvSpPr>
          <p:cNvPr id="167" name="Shape 167"/>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10</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rtl="0">
              <a:spcBef>
                <a:spcPts val="0"/>
              </a:spcBef>
              <a:buNone/>
            </a:pPr>
            <a:r>
              <a:rPr lang="en-US" sz="3600" b="1"/>
              <a:t>Ceph - Fonctionnalités</a:t>
            </a:r>
          </a:p>
        </p:txBody>
      </p:sp>
      <p:sp>
        <p:nvSpPr>
          <p:cNvPr id="173" name="Shape 173"/>
          <p:cNvSpPr txBox="1">
            <a:spLocks noGrp="1"/>
          </p:cNvSpPr>
          <p:nvPr>
            <p:ph type="body" idx="1"/>
          </p:nvPr>
        </p:nvSpPr>
        <p:spPr>
          <a:xfrm>
            <a:off x="946150" y="1600200"/>
            <a:ext cx="7483500" cy="4526100"/>
          </a:xfrm>
          <a:prstGeom prst="rect">
            <a:avLst/>
          </a:prstGeom>
        </p:spPr>
        <p:txBody>
          <a:bodyPr wrap="square" lIns="91425" tIns="91425" rIns="91425" bIns="91425" anchor="t" anchorCtr="0">
            <a:noAutofit/>
          </a:bodyPr>
          <a:lstStyle/>
          <a:p>
            <a:pPr marL="0" lvl="0" indent="0" rtl="0">
              <a:spcBef>
                <a:spcPts val="0"/>
              </a:spcBef>
              <a:buNone/>
            </a:pPr>
            <a:r>
              <a:rPr lang="en-US" sz="2400" b="1"/>
              <a:t>Exabyte-Scale</a:t>
            </a:r>
          </a:p>
          <a:p>
            <a:pPr marL="457200" lvl="0" indent="-381000" rtl="0">
              <a:spcBef>
                <a:spcPts val="0"/>
              </a:spcBef>
              <a:spcAft>
                <a:spcPts val="0"/>
              </a:spcAft>
              <a:buSzPts val="2400"/>
              <a:buChar char="•"/>
            </a:pPr>
            <a:r>
              <a:rPr lang="en-US" sz="2400"/>
              <a:t>Load balancing</a:t>
            </a:r>
          </a:p>
          <a:p>
            <a:pPr marL="457200" lvl="0" indent="-381000" rtl="0">
              <a:spcBef>
                <a:spcPts val="0"/>
              </a:spcBef>
              <a:buSzPts val="2400"/>
              <a:buChar char="•"/>
            </a:pPr>
            <a:r>
              <a:rPr lang="en-US" sz="2400"/>
              <a:t>Scales Out</a:t>
            </a:r>
          </a:p>
          <a:p>
            <a:pPr marL="0" lvl="0" indent="0" rtl="0">
              <a:spcBef>
                <a:spcPts val="0"/>
              </a:spcBef>
              <a:buNone/>
            </a:pPr>
            <a:endParaRPr sz="2400"/>
          </a:p>
          <a:p>
            <a:pPr marL="0" lvl="0" indent="0" rtl="0">
              <a:spcBef>
                <a:spcPts val="0"/>
              </a:spcBef>
              <a:buNone/>
            </a:pPr>
            <a:r>
              <a:rPr lang="en-US" sz="2400" b="1"/>
              <a:t>Flexible</a:t>
            </a:r>
          </a:p>
          <a:p>
            <a:pPr marL="457200" lvl="0" indent="-381000" rtl="0">
              <a:spcBef>
                <a:spcPts val="0"/>
              </a:spcBef>
              <a:spcAft>
                <a:spcPts val="0"/>
              </a:spcAft>
              <a:buSzPts val="2400"/>
              <a:buChar char="•"/>
            </a:pPr>
            <a:r>
              <a:rPr lang="en-US" sz="2400"/>
              <a:t>Supporte le mode objet, block et fichier</a:t>
            </a:r>
          </a:p>
          <a:p>
            <a:pPr marL="457200" lvl="0" indent="-381000" rtl="0">
              <a:spcBef>
                <a:spcPts val="0"/>
              </a:spcBef>
              <a:buSzPts val="2400"/>
              <a:buChar char="•"/>
            </a:pPr>
            <a:r>
              <a:rPr lang="en-US" sz="2400"/>
              <a:t>Software Defined Storage</a:t>
            </a:r>
          </a:p>
          <a:p>
            <a:pPr marL="0" lvl="0" indent="0" rtl="0">
              <a:spcBef>
                <a:spcPts val="0"/>
              </a:spcBef>
              <a:buNone/>
            </a:pPr>
            <a:endParaRPr/>
          </a:p>
          <a:p>
            <a:pPr marL="342900" lvl="0" indent="-139700" rtl="0">
              <a:spcBef>
                <a:spcPts val="0"/>
              </a:spcBef>
              <a:buNone/>
            </a:pPr>
            <a:endParaRPr/>
          </a:p>
        </p:txBody>
      </p:sp>
      <p:pic>
        <p:nvPicPr>
          <p:cNvPr id="174" name="Shape 174"/>
          <p:cNvPicPr preferRelativeResize="0"/>
          <p:nvPr/>
        </p:nvPicPr>
        <p:blipFill>
          <a:blip r:embed="rId3">
            <a:alphaModFix/>
          </a:blip>
          <a:stretch>
            <a:fillRect/>
          </a:stretch>
        </p:blipFill>
        <p:spPr>
          <a:xfrm>
            <a:off x="3650225" y="1600200"/>
            <a:ext cx="4622049" cy="1696065"/>
          </a:xfrm>
          <a:prstGeom prst="rect">
            <a:avLst/>
          </a:prstGeom>
          <a:noFill/>
          <a:ln>
            <a:noFill/>
          </a:ln>
        </p:spPr>
      </p:pic>
      <p:sp>
        <p:nvSpPr>
          <p:cNvPr id="175" name="Shape 175"/>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11</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rtl="0">
              <a:spcBef>
                <a:spcPts val="0"/>
              </a:spcBef>
              <a:buNone/>
            </a:pPr>
            <a:r>
              <a:rPr lang="en-US" sz="3600" b="1"/>
              <a:t>Ceph</a:t>
            </a:r>
          </a:p>
        </p:txBody>
      </p:sp>
      <p:sp>
        <p:nvSpPr>
          <p:cNvPr id="181" name="Shape 181"/>
          <p:cNvSpPr txBox="1">
            <a:spLocks noGrp="1"/>
          </p:cNvSpPr>
          <p:nvPr>
            <p:ph type="body" idx="1"/>
          </p:nvPr>
        </p:nvSpPr>
        <p:spPr>
          <a:xfrm>
            <a:off x="946150" y="1524000"/>
            <a:ext cx="7737600" cy="4526100"/>
          </a:xfrm>
          <a:prstGeom prst="rect">
            <a:avLst/>
          </a:prstGeom>
        </p:spPr>
        <p:txBody>
          <a:bodyPr wrap="square" lIns="91425" tIns="91425" rIns="91425" bIns="91425" anchor="t" anchorCtr="0">
            <a:noAutofit/>
          </a:bodyPr>
          <a:lstStyle/>
          <a:p>
            <a:pPr marL="0" lvl="0" indent="0" rtl="0">
              <a:spcBef>
                <a:spcPts val="0"/>
              </a:spcBef>
              <a:buNone/>
            </a:pPr>
            <a:endParaRPr sz="2400" b="1"/>
          </a:p>
          <a:p>
            <a:pPr marL="0" lvl="0" indent="0" rtl="0">
              <a:spcBef>
                <a:spcPts val="0"/>
              </a:spcBef>
              <a:buNone/>
            </a:pPr>
            <a:r>
              <a:rPr lang="en-US" sz="2400" b="1"/>
              <a:t>Avantages</a:t>
            </a:r>
          </a:p>
          <a:p>
            <a:pPr marL="457200" lvl="0" indent="-381000" rtl="0">
              <a:spcBef>
                <a:spcPts val="0"/>
              </a:spcBef>
              <a:spcAft>
                <a:spcPts val="0"/>
              </a:spcAft>
              <a:buSzPts val="2400"/>
              <a:buChar char="•"/>
            </a:pPr>
            <a:r>
              <a:rPr lang="en-US" sz="2400"/>
              <a:t>Rapide</a:t>
            </a:r>
          </a:p>
          <a:p>
            <a:pPr marL="457200" lvl="0" indent="-381000" rtl="0">
              <a:spcBef>
                <a:spcPts val="0"/>
              </a:spcBef>
              <a:spcAft>
                <a:spcPts val="0"/>
              </a:spcAft>
              <a:buSzPts val="2400"/>
              <a:buChar char="•"/>
            </a:pPr>
            <a:r>
              <a:rPr lang="en-US" sz="2400"/>
              <a:t>Indépendant du matériel (pas de lock-in)</a:t>
            </a:r>
          </a:p>
          <a:p>
            <a:pPr marL="457200" lvl="0" indent="-381000" rtl="0">
              <a:spcBef>
                <a:spcPts val="0"/>
              </a:spcBef>
              <a:buSzPts val="2400"/>
              <a:buChar char="•"/>
            </a:pPr>
            <a:r>
              <a:rPr lang="en-US" sz="2400"/>
              <a:t>Free and Open Source (LGPL 2.1)</a:t>
            </a:r>
          </a:p>
          <a:p>
            <a:pPr marL="0" lvl="0" indent="0" rtl="0">
              <a:spcBef>
                <a:spcPts val="0"/>
              </a:spcBef>
              <a:buNone/>
            </a:pPr>
            <a:endParaRPr/>
          </a:p>
          <a:p>
            <a:pPr marL="0" lvl="0" indent="0" rtl="0">
              <a:spcBef>
                <a:spcPts val="0"/>
              </a:spcBef>
              <a:buNone/>
            </a:pPr>
            <a:endParaRPr/>
          </a:p>
        </p:txBody>
      </p:sp>
      <p:pic>
        <p:nvPicPr>
          <p:cNvPr id="182" name="Shape 182"/>
          <p:cNvPicPr preferRelativeResize="0"/>
          <p:nvPr/>
        </p:nvPicPr>
        <p:blipFill>
          <a:blip r:embed="rId3">
            <a:alphaModFix/>
          </a:blip>
          <a:stretch>
            <a:fillRect/>
          </a:stretch>
        </p:blipFill>
        <p:spPr>
          <a:xfrm>
            <a:off x="1365600" y="4179700"/>
            <a:ext cx="2676175" cy="2311250"/>
          </a:xfrm>
          <a:prstGeom prst="rect">
            <a:avLst/>
          </a:prstGeom>
          <a:noFill/>
          <a:ln>
            <a:noFill/>
          </a:ln>
        </p:spPr>
      </p:pic>
      <p:pic>
        <p:nvPicPr>
          <p:cNvPr id="183" name="Shape 183"/>
          <p:cNvPicPr preferRelativeResize="0"/>
          <p:nvPr/>
        </p:nvPicPr>
        <p:blipFill>
          <a:blip r:embed="rId4">
            <a:alphaModFix/>
          </a:blip>
          <a:stretch>
            <a:fillRect/>
          </a:stretch>
        </p:blipFill>
        <p:spPr>
          <a:xfrm>
            <a:off x="4547000" y="3990187"/>
            <a:ext cx="4035401" cy="2690275"/>
          </a:xfrm>
          <a:prstGeom prst="rect">
            <a:avLst/>
          </a:prstGeom>
          <a:noFill/>
          <a:ln>
            <a:noFill/>
          </a:ln>
        </p:spPr>
      </p:pic>
      <p:sp>
        <p:nvSpPr>
          <p:cNvPr id="184" name="Shape 184"/>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12</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rtl="0">
              <a:spcBef>
                <a:spcPts val="0"/>
              </a:spcBef>
              <a:buNone/>
            </a:pPr>
            <a:r>
              <a:rPr lang="en-US" sz="3600" b="1"/>
              <a:t>Ceph - Avantages</a:t>
            </a:r>
          </a:p>
        </p:txBody>
      </p:sp>
      <p:sp>
        <p:nvSpPr>
          <p:cNvPr id="190" name="Shape 190"/>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0" lvl="0" indent="0" rtl="0">
              <a:spcBef>
                <a:spcPts val="0"/>
              </a:spcBef>
              <a:buNone/>
            </a:pPr>
            <a:endParaRPr sz="2400" b="1"/>
          </a:p>
          <a:p>
            <a:pPr marL="0" lvl="0" indent="0" rtl="0">
              <a:spcBef>
                <a:spcPts val="0"/>
              </a:spcBef>
              <a:buNone/>
            </a:pPr>
            <a:r>
              <a:rPr lang="en-US" sz="2400" b="1"/>
              <a:t>Éprouvé et solide </a:t>
            </a:r>
          </a:p>
          <a:p>
            <a:pPr marL="457200" lvl="0" indent="-381000" rtl="0">
              <a:spcBef>
                <a:spcPts val="0"/>
              </a:spcBef>
              <a:spcAft>
                <a:spcPts val="0"/>
              </a:spcAft>
              <a:buSzPts val="2400"/>
              <a:buChar char="•"/>
            </a:pPr>
            <a:r>
              <a:rPr lang="en-US" sz="2400"/>
              <a:t>80 000 commits</a:t>
            </a:r>
          </a:p>
          <a:p>
            <a:pPr marL="457200" lvl="0" indent="-381000" rtl="0">
              <a:spcBef>
                <a:spcPts val="0"/>
              </a:spcBef>
              <a:buSzPts val="2400"/>
              <a:buChar char="•"/>
            </a:pPr>
            <a:r>
              <a:rPr lang="en-US" sz="2400"/>
              <a:t>Versions stables depuis 2012</a:t>
            </a:r>
          </a:p>
          <a:p>
            <a:pPr marL="0" lvl="0" indent="0" rtl="0">
              <a:spcBef>
                <a:spcPts val="0"/>
              </a:spcBef>
              <a:buNone/>
            </a:pPr>
            <a:r>
              <a:rPr lang="en-US" sz="2400" b="1"/>
              <a:t>Utilisateurs</a:t>
            </a:r>
            <a:r>
              <a:rPr lang="en-US" sz="2400"/>
              <a:t>: Flickr, Yahoo</a:t>
            </a:r>
          </a:p>
        </p:txBody>
      </p:sp>
      <p:pic>
        <p:nvPicPr>
          <p:cNvPr id="191" name="Shape 191"/>
          <p:cNvPicPr preferRelativeResize="0"/>
          <p:nvPr/>
        </p:nvPicPr>
        <p:blipFill>
          <a:blip r:embed="rId3">
            <a:alphaModFix/>
          </a:blip>
          <a:stretch>
            <a:fillRect/>
          </a:stretch>
        </p:blipFill>
        <p:spPr>
          <a:xfrm>
            <a:off x="1993900" y="3917950"/>
            <a:ext cx="5334000" cy="2724150"/>
          </a:xfrm>
          <a:prstGeom prst="rect">
            <a:avLst/>
          </a:prstGeom>
          <a:noFill/>
          <a:ln>
            <a:noFill/>
          </a:ln>
        </p:spPr>
      </p:pic>
      <p:sp>
        <p:nvSpPr>
          <p:cNvPr id="192" name="Shape 192"/>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13</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a:t>Ceph - Architecture</a:t>
            </a:r>
          </a:p>
        </p:txBody>
      </p:sp>
      <p:sp>
        <p:nvSpPr>
          <p:cNvPr id="198" name="Shape 198"/>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342900" lvl="0" indent="-139700">
              <a:spcBef>
                <a:spcPts val="0"/>
              </a:spcBef>
              <a:buNone/>
            </a:pPr>
            <a:r>
              <a:rPr lang="en-US"/>
              <a:t>3 types de serveurs :</a:t>
            </a:r>
          </a:p>
          <a:p>
            <a:pPr marL="914400" lvl="0" indent="-431800" rtl="0">
              <a:spcBef>
                <a:spcPts val="0"/>
              </a:spcBef>
              <a:spcAft>
                <a:spcPts val="0"/>
              </a:spcAft>
              <a:buSzPts val="3200"/>
              <a:buChar char="•"/>
            </a:pPr>
            <a:r>
              <a:rPr lang="en-US"/>
              <a:t>Les moniteurs</a:t>
            </a:r>
          </a:p>
          <a:p>
            <a:pPr marL="914400" lvl="0" indent="-431800" rtl="0">
              <a:spcBef>
                <a:spcPts val="0"/>
              </a:spcBef>
              <a:spcAft>
                <a:spcPts val="0"/>
              </a:spcAft>
              <a:buSzPts val="3200"/>
              <a:buChar char="•"/>
            </a:pPr>
            <a:r>
              <a:rPr lang="en-US"/>
              <a:t>Les OSD</a:t>
            </a:r>
          </a:p>
          <a:p>
            <a:pPr marL="914400" lvl="0" indent="-431800">
              <a:spcBef>
                <a:spcPts val="0"/>
              </a:spcBef>
              <a:buSzPts val="3200"/>
              <a:buChar char="•"/>
            </a:pPr>
            <a:r>
              <a:rPr lang="en-US"/>
              <a:t>Les RADOS Gateway </a:t>
            </a:r>
          </a:p>
        </p:txBody>
      </p:sp>
      <p:sp>
        <p:nvSpPr>
          <p:cNvPr id="199" name="Shape 199"/>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14</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a:t>OSD</a:t>
            </a:r>
          </a:p>
        </p:txBody>
      </p:sp>
      <p:sp>
        <p:nvSpPr>
          <p:cNvPr id="205" name="Shape 205"/>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457200" lvl="0" indent="-431800" rtl="0">
              <a:spcBef>
                <a:spcPts val="0"/>
              </a:spcBef>
              <a:spcAft>
                <a:spcPts val="0"/>
              </a:spcAft>
              <a:buSzPts val="3200"/>
              <a:buChar char="•"/>
            </a:pPr>
            <a:r>
              <a:rPr lang="en-US"/>
              <a:t>Stockage des données</a:t>
            </a:r>
          </a:p>
          <a:p>
            <a:pPr marL="457200" lvl="0" indent="-431800" rtl="0">
              <a:spcBef>
                <a:spcPts val="0"/>
              </a:spcBef>
              <a:spcAft>
                <a:spcPts val="0"/>
              </a:spcAft>
              <a:buSzPts val="3200"/>
              <a:buChar char="•"/>
            </a:pPr>
            <a:r>
              <a:rPr lang="en-US"/>
              <a:t>osd-daemon :</a:t>
            </a:r>
          </a:p>
          <a:p>
            <a:pPr marL="914400" lvl="1" indent="-406400" rtl="0">
              <a:spcBef>
                <a:spcPts val="0"/>
              </a:spcBef>
              <a:spcAft>
                <a:spcPts val="0"/>
              </a:spcAft>
              <a:buSzPts val="2800"/>
              <a:buChar char="–"/>
            </a:pPr>
            <a:r>
              <a:rPr lang="en-US"/>
              <a:t>Réplication des données</a:t>
            </a:r>
          </a:p>
          <a:p>
            <a:pPr marL="914400" lvl="1" indent="-406400" rtl="0">
              <a:spcBef>
                <a:spcPts val="0"/>
              </a:spcBef>
              <a:spcAft>
                <a:spcPts val="0"/>
              </a:spcAft>
              <a:buSzPts val="2800"/>
              <a:buChar char="–"/>
            </a:pPr>
            <a:r>
              <a:rPr lang="en-US"/>
              <a:t>Donne accès aux données</a:t>
            </a:r>
          </a:p>
          <a:p>
            <a:pPr marL="457200" lvl="0" indent="-431800" rtl="0">
              <a:spcBef>
                <a:spcPts val="0"/>
              </a:spcBef>
              <a:spcAft>
                <a:spcPts val="0"/>
              </a:spcAft>
              <a:buSzPts val="3200"/>
              <a:buChar char="•"/>
            </a:pPr>
            <a:r>
              <a:rPr lang="en-US"/>
              <a:t>Trafic réseau important</a:t>
            </a:r>
          </a:p>
          <a:p>
            <a:pPr marL="457200" lvl="0" indent="-431800">
              <a:spcBef>
                <a:spcPts val="0"/>
              </a:spcBef>
              <a:buSzPts val="3200"/>
              <a:buChar char="•"/>
            </a:pPr>
            <a:r>
              <a:rPr lang="en-US"/>
              <a:t>Conseillé : Réseau dédié</a:t>
            </a:r>
          </a:p>
        </p:txBody>
      </p:sp>
      <p:sp>
        <p:nvSpPr>
          <p:cNvPr id="206" name="Shape 206"/>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15</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a:t>RADOS Gateway</a:t>
            </a:r>
          </a:p>
        </p:txBody>
      </p:sp>
      <p:sp>
        <p:nvSpPr>
          <p:cNvPr id="212" name="Shape 212"/>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457200" lvl="0" indent="-431800" rtl="0">
              <a:spcBef>
                <a:spcPts val="0"/>
              </a:spcBef>
              <a:spcAft>
                <a:spcPts val="0"/>
              </a:spcAft>
              <a:buSzPts val="3200"/>
              <a:buChar char="•"/>
            </a:pPr>
            <a:r>
              <a:rPr lang="en-US"/>
              <a:t>Serveur HTTP</a:t>
            </a:r>
          </a:p>
          <a:p>
            <a:pPr marL="457200" lvl="0" indent="-431800" rtl="0">
              <a:spcBef>
                <a:spcPts val="0"/>
              </a:spcBef>
              <a:spcAft>
                <a:spcPts val="0"/>
              </a:spcAft>
              <a:buSzPts val="3200"/>
              <a:buChar char="•"/>
            </a:pPr>
            <a:r>
              <a:rPr lang="en-US"/>
              <a:t>Permet à un client d'interagir avec le cluster</a:t>
            </a:r>
          </a:p>
          <a:p>
            <a:pPr marL="457200" lvl="0" indent="-431800" rtl="0">
              <a:spcBef>
                <a:spcPts val="0"/>
              </a:spcBef>
              <a:buSzPts val="3200"/>
              <a:buChar char="•"/>
            </a:pPr>
            <a:r>
              <a:rPr lang="en-US"/>
              <a:t>Exemple : ajouter / supprimer un objet</a:t>
            </a:r>
          </a:p>
        </p:txBody>
      </p:sp>
      <p:sp>
        <p:nvSpPr>
          <p:cNvPr id="213" name="Shape 213"/>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16</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a:t>Moniteurs</a:t>
            </a:r>
          </a:p>
        </p:txBody>
      </p:sp>
      <p:sp>
        <p:nvSpPr>
          <p:cNvPr id="219" name="Shape 219"/>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457200" lvl="0" indent="-431800" rtl="0">
              <a:spcBef>
                <a:spcPts val="0"/>
              </a:spcBef>
              <a:spcAft>
                <a:spcPts val="0"/>
              </a:spcAft>
              <a:buSzPts val="3200"/>
              <a:buChar char="•"/>
            </a:pPr>
            <a:r>
              <a:rPr lang="en-US"/>
              <a:t>“Cerveau” du cluster</a:t>
            </a:r>
          </a:p>
          <a:p>
            <a:pPr marL="457200" lvl="0" indent="-431800" rtl="0">
              <a:spcBef>
                <a:spcPts val="0"/>
              </a:spcBef>
              <a:spcAft>
                <a:spcPts val="0"/>
              </a:spcAft>
              <a:buSzPts val="3200"/>
              <a:buChar char="•"/>
            </a:pPr>
            <a:r>
              <a:rPr lang="en-US"/>
              <a:t>monitor-daemon :</a:t>
            </a:r>
          </a:p>
          <a:p>
            <a:pPr marL="914400" lvl="1" indent="-406400" rtl="0">
              <a:spcBef>
                <a:spcPts val="0"/>
              </a:spcBef>
              <a:spcAft>
                <a:spcPts val="0"/>
              </a:spcAft>
              <a:buSzPts val="2800"/>
              <a:buChar char="–"/>
            </a:pPr>
            <a:r>
              <a:rPr lang="en-US"/>
              <a:t>Fournit la topologie du cluster (Cluster Map)</a:t>
            </a:r>
          </a:p>
          <a:p>
            <a:pPr marL="457200" lvl="0" indent="-431800" rtl="0">
              <a:spcBef>
                <a:spcPts val="0"/>
              </a:spcBef>
              <a:buSzPts val="3200"/>
              <a:buChar char="•"/>
            </a:pPr>
            <a:r>
              <a:rPr lang="en-US"/>
              <a:t>Les moniteurs se mettent d’accord sur l’état du cluster</a:t>
            </a:r>
          </a:p>
          <a:p>
            <a:pPr marL="0" lvl="0" indent="0">
              <a:spcBef>
                <a:spcPts val="0"/>
              </a:spcBef>
              <a:buNone/>
            </a:pPr>
            <a:endParaRPr/>
          </a:p>
        </p:txBody>
      </p:sp>
      <p:sp>
        <p:nvSpPr>
          <p:cNvPr id="220" name="Shape 220"/>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17</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pic>
        <p:nvPicPr>
          <p:cNvPr id="225" name="Shape 225"/>
          <p:cNvPicPr preferRelativeResize="0"/>
          <p:nvPr/>
        </p:nvPicPr>
        <p:blipFill>
          <a:blip r:embed="rId3">
            <a:alphaModFix/>
          </a:blip>
          <a:stretch>
            <a:fillRect/>
          </a:stretch>
        </p:blipFill>
        <p:spPr>
          <a:xfrm>
            <a:off x="863243" y="549300"/>
            <a:ext cx="8134260" cy="5948600"/>
          </a:xfrm>
          <a:prstGeom prst="rect">
            <a:avLst/>
          </a:prstGeom>
          <a:noFill/>
          <a:ln>
            <a:noFill/>
          </a:ln>
        </p:spPr>
      </p:pic>
      <p:sp>
        <p:nvSpPr>
          <p:cNvPr id="226" name="Shape 226"/>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18</a:t>
            </a:fld>
            <a:endParaRPr lang="en-US"/>
          </a:p>
        </p:txBody>
      </p:sp>
      <p:cxnSp>
        <p:nvCxnSpPr>
          <p:cNvPr id="227" name="Shape 227"/>
          <p:cNvCxnSpPr/>
          <p:nvPr/>
        </p:nvCxnSpPr>
        <p:spPr>
          <a:xfrm flipH="1">
            <a:off x="4590575" y="1272050"/>
            <a:ext cx="488400" cy="589800"/>
          </a:xfrm>
          <a:prstGeom prst="straightConnector1">
            <a:avLst/>
          </a:prstGeom>
          <a:noFill/>
          <a:ln w="9525" cap="flat" cmpd="sng">
            <a:solidFill>
              <a:schemeClr val="dk2"/>
            </a:solidFill>
            <a:prstDash val="solid"/>
            <a:round/>
            <a:headEnd type="none" w="lg" len="lg"/>
            <a:tailEnd type="triangle" w="lg" len="lg"/>
          </a:ln>
        </p:spPr>
      </p:cxnSp>
      <p:sp>
        <p:nvSpPr>
          <p:cNvPr id="228" name="Shape 228"/>
          <p:cNvSpPr txBox="1"/>
          <p:nvPr/>
        </p:nvSpPr>
        <p:spPr>
          <a:xfrm>
            <a:off x="3567275" y="1272050"/>
            <a:ext cx="1631400" cy="423900"/>
          </a:xfrm>
          <a:prstGeom prst="rect">
            <a:avLst/>
          </a:prstGeom>
          <a:noFill/>
          <a:ln>
            <a:noFill/>
          </a:ln>
        </p:spPr>
        <p:txBody>
          <a:bodyPr wrap="square" lIns="91425" tIns="91425" rIns="91425" bIns="91425" anchor="t" anchorCtr="0">
            <a:noAutofit/>
          </a:bodyPr>
          <a:lstStyle/>
          <a:p>
            <a:pPr marL="0" lvl="0" indent="0">
              <a:spcBef>
                <a:spcPts val="0"/>
              </a:spcBef>
              <a:buNone/>
            </a:pPr>
            <a:r>
              <a:rPr lang="en-US"/>
              <a:t>Requête HTTP</a:t>
            </a:r>
          </a:p>
        </p:txBody>
      </p:sp>
      <p:cxnSp>
        <p:nvCxnSpPr>
          <p:cNvPr id="229" name="Shape 229"/>
          <p:cNvCxnSpPr/>
          <p:nvPr/>
        </p:nvCxnSpPr>
        <p:spPr>
          <a:xfrm flipH="1">
            <a:off x="2186975" y="2359750"/>
            <a:ext cx="1647600" cy="1500000"/>
          </a:xfrm>
          <a:prstGeom prst="bentConnector3">
            <a:avLst>
              <a:gd name="adj1" fmla="val 100144"/>
            </a:avLst>
          </a:prstGeom>
          <a:noFill/>
          <a:ln w="76200" cap="flat" cmpd="sng">
            <a:solidFill>
              <a:srgbClr val="93C47D"/>
            </a:solidFill>
            <a:prstDash val="solid"/>
            <a:round/>
            <a:headEnd type="none" w="lg" len="lg"/>
            <a:tailEnd type="none" w="lg" len="lg"/>
          </a:ln>
        </p:spPr>
      </p:cxnSp>
      <p:cxnSp>
        <p:nvCxnSpPr>
          <p:cNvPr id="230" name="Shape 230"/>
          <p:cNvCxnSpPr/>
          <p:nvPr/>
        </p:nvCxnSpPr>
        <p:spPr>
          <a:xfrm>
            <a:off x="2186963" y="3859775"/>
            <a:ext cx="1576200" cy="0"/>
          </a:xfrm>
          <a:prstGeom prst="straightConnector1">
            <a:avLst/>
          </a:prstGeom>
          <a:noFill/>
          <a:ln w="76200" cap="flat" cmpd="sng">
            <a:solidFill>
              <a:srgbClr val="93C47D"/>
            </a:solidFill>
            <a:prstDash val="solid"/>
            <a:round/>
            <a:headEnd type="none" w="lg" len="lg"/>
            <a:tailEnd type="none" w="lg" len="lg"/>
          </a:ln>
        </p:spPr>
      </p:cxnSp>
      <p:cxnSp>
        <p:nvCxnSpPr>
          <p:cNvPr id="231" name="Shape 231"/>
          <p:cNvCxnSpPr/>
          <p:nvPr/>
        </p:nvCxnSpPr>
        <p:spPr>
          <a:xfrm rot="5400000">
            <a:off x="1194863" y="3312550"/>
            <a:ext cx="3558000" cy="1652400"/>
          </a:xfrm>
          <a:prstGeom prst="bentConnector3">
            <a:avLst>
              <a:gd name="adj1" fmla="val 0"/>
            </a:avLst>
          </a:prstGeom>
          <a:noFill/>
          <a:ln w="76200" cap="flat" cmpd="sng">
            <a:solidFill>
              <a:srgbClr val="93C47D"/>
            </a:solidFill>
            <a:prstDash val="solid"/>
            <a:round/>
            <a:headEnd type="none" w="lg" len="lg"/>
            <a:tailEnd type="none" w="lg" len="lg"/>
          </a:ln>
        </p:spPr>
      </p:cxnSp>
      <p:cxnSp>
        <p:nvCxnSpPr>
          <p:cNvPr id="232" name="Shape 232"/>
          <p:cNvCxnSpPr/>
          <p:nvPr/>
        </p:nvCxnSpPr>
        <p:spPr>
          <a:xfrm>
            <a:off x="2150125" y="5883250"/>
            <a:ext cx="663600" cy="9300"/>
          </a:xfrm>
          <a:prstGeom prst="straightConnector1">
            <a:avLst/>
          </a:prstGeom>
          <a:noFill/>
          <a:ln w="76200" cap="flat" cmpd="sng">
            <a:solidFill>
              <a:srgbClr val="93C47D"/>
            </a:solidFill>
            <a:prstDash val="solid"/>
            <a:round/>
            <a:headEnd type="none" w="lg" len="lg"/>
            <a:tailEnd type="none" w="lg" len="lg"/>
          </a:ln>
        </p:spPr>
      </p:cxn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1"/>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230"/>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2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title"/>
          </p:nvPr>
        </p:nvSpPr>
        <p:spPr>
          <a:xfrm>
            <a:off x="930300" y="1502025"/>
            <a:ext cx="7283400" cy="1143000"/>
          </a:xfrm>
          <a:prstGeom prst="rect">
            <a:avLst/>
          </a:prstGeom>
        </p:spPr>
        <p:txBody>
          <a:bodyPr wrap="square" lIns="91425" tIns="91425" rIns="91425" bIns="91425" anchor="ctr" anchorCtr="0">
            <a:noAutofit/>
          </a:bodyPr>
          <a:lstStyle/>
          <a:p>
            <a:pPr marL="0" lvl="0" indent="0">
              <a:spcBef>
                <a:spcPts val="0"/>
              </a:spcBef>
              <a:buNone/>
            </a:pPr>
            <a:r>
              <a:rPr lang="en-US" sz="3600" b="1"/>
              <a:t>Conclusion</a:t>
            </a:r>
          </a:p>
        </p:txBody>
      </p:sp>
      <p:sp>
        <p:nvSpPr>
          <p:cNvPr id="238" name="Shape 238"/>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19</a:t>
            </a:fld>
            <a:endParaRPr lang="en-US"/>
          </a:p>
        </p:txBody>
      </p:sp>
      <p:sp>
        <p:nvSpPr>
          <p:cNvPr id="239" name="Shape 239"/>
          <p:cNvSpPr txBox="1"/>
          <p:nvPr/>
        </p:nvSpPr>
        <p:spPr>
          <a:xfrm>
            <a:off x="989125" y="4144950"/>
            <a:ext cx="7677600" cy="1143000"/>
          </a:xfrm>
          <a:prstGeom prst="rect">
            <a:avLst/>
          </a:prstGeom>
          <a:noFill/>
          <a:ln>
            <a:noFill/>
          </a:ln>
        </p:spPr>
        <p:txBody>
          <a:bodyPr wrap="square" lIns="91425" tIns="91425" rIns="91425" bIns="91425" anchor="t" anchorCtr="0">
            <a:noAutofit/>
          </a:bodyPr>
          <a:lstStyle/>
          <a:p>
            <a:pPr marL="0" lvl="0" indent="0" algn="ctr">
              <a:spcBef>
                <a:spcPts val="0"/>
              </a:spcBef>
              <a:buNone/>
            </a:pPr>
            <a:r>
              <a:rPr lang="en-US" sz="2400"/>
              <a:t>Merci de votre attention durant la présentation.</a:t>
            </a:r>
          </a:p>
          <a:p>
            <a:pPr marL="0" lvl="0" indent="0">
              <a:spcBef>
                <a:spcPts val="0"/>
              </a:spcBef>
              <a:buNone/>
            </a:pPr>
            <a:endParaRPr sz="2400"/>
          </a:p>
          <a:p>
            <a:pPr marL="0" lvl="0" indent="0" algn="ctr">
              <a:spcBef>
                <a:spcPts val="0"/>
              </a:spcBef>
              <a:buNone/>
            </a:pPr>
            <a:r>
              <a:rPr lang="en-US" sz="2400"/>
              <a:t>Q&amp;R</a:t>
            </a:r>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2</a:t>
            </a:fld>
            <a:endParaRPr lang="en-US"/>
          </a:p>
        </p:txBody>
      </p:sp>
      <p:sp>
        <p:nvSpPr>
          <p:cNvPr id="103" name="Shape 103"/>
          <p:cNvSpPr txBox="1"/>
          <p:nvPr/>
        </p:nvSpPr>
        <p:spPr>
          <a:xfrm>
            <a:off x="2127150" y="572225"/>
            <a:ext cx="4983900" cy="1076400"/>
          </a:xfrm>
          <a:prstGeom prst="rect">
            <a:avLst/>
          </a:prstGeom>
          <a:noFill/>
          <a:ln>
            <a:noFill/>
          </a:ln>
        </p:spPr>
        <p:txBody>
          <a:bodyPr wrap="square" lIns="91425" tIns="91425" rIns="91425" bIns="91425" anchor="t" anchorCtr="0">
            <a:noAutofit/>
          </a:bodyPr>
          <a:lstStyle/>
          <a:p>
            <a:pPr marL="0" lvl="0" indent="0" algn="ctr">
              <a:spcBef>
                <a:spcPts val="0"/>
              </a:spcBef>
              <a:buNone/>
            </a:pPr>
            <a:r>
              <a:rPr lang="en-US" sz="3600" b="1">
                <a:latin typeface="Calibri"/>
                <a:ea typeface="Calibri"/>
                <a:cs typeface="Calibri"/>
                <a:sym typeface="Calibri"/>
              </a:rPr>
              <a:t>Plan de la présentation</a:t>
            </a:r>
          </a:p>
        </p:txBody>
      </p:sp>
      <p:sp>
        <p:nvSpPr>
          <p:cNvPr id="104" name="Shape 104"/>
          <p:cNvSpPr txBox="1"/>
          <p:nvPr/>
        </p:nvSpPr>
        <p:spPr>
          <a:xfrm>
            <a:off x="2240550" y="1969550"/>
            <a:ext cx="4662900" cy="4126200"/>
          </a:xfrm>
          <a:prstGeom prst="rect">
            <a:avLst/>
          </a:prstGeom>
          <a:noFill/>
          <a:ln>
            <a:noFill/>
          </a:ln>
        </p:spPr>
        <p:txBody>
          <a:bodyPr wrap="square" lIns="91425" tIns="91425" rIns="91425" bIns="91425" anchor="ctr" anchorCtr="0">
            <a:noAutofit/>
          </a:bodyPr>
          <a:lstStyle/>
          <a:p>
            <a:pPr marL="457200" lvl="0" indent="-381000" algn="ctr" rtl="0">
              <a:lnSpc>
                <a:spcPct val="200000"/>
              </a:lnSpc>
              <a:spcBef>
                <a:spcPts val="0"/>
              </a:spcBef>
              <a:spcAft>
                <a:spcPts val="0"/>
              </a:spcAft>
              <a:buSzPts val="2400"/>
              <a:buAutoNum type="arabicPeriod"/>
            </a:pPr>
            <a:r>
              <a:rPr lang="en-US" sz="2400"/>
              <a:t>Introduction</a:t>
            </a:r>
          </a:p>
          <a:p>
            <a:pPr marL="457200" lvl="0" indent="-381000" algn="ctr" rtl="0">
              <a:lnSpc>
                <a:spcPct val="200000"/>
              </a:lnSpc>
              <a:spcBef>
                <a:spcPts val="0"/>
              </a:spcBef>
              <a:spcAft>
                <a:spcPts val="0"/>
              </a:spcAft>
              <a:buSzPts val="2400"/>
              <a:buAutoNum type="arabicPeriod"/>
            </a:pPr>
            <a:r>
              <a:rPr lang="en-US" sz="2400"/>
              <a:t>Stockage Distribué</a:t>
            </a:r>
          </a:p>
          <a:p>
            <a:pPr marL="457200" lvl="0" indent="-381000" algn="ctr" rtl="0">
              <a:lnSpc>
                <a:spcPct val="200000"/>
              </a:lnSpc>
              <a:spcBef>
                <a:spcPts val="0"/>
              </a:spcBef>
              <a:spcAft>
                <a:spcPts val="0"/>
              </a:spcAft>
              <a:buSzPts val="2400"/>
              <a:buAutoNum type="arabicPeriod"/>
            </a:pPr>
            <a:r>
              <a:rPr lang="en-US" sz="2400"/>
              <a:t>Stockage d’objets</a:t>
            </a:r>
          </a:p>
          <a:p>
            <a:pPr marL="457200" lvl="0" indent="-381000" algn="ctr" rtl="0">
              <a:lnSpc>
                <a:spcPct val="200000"/>
              </a:lnSpc>
              <a:spcBef>
                <a:spcPts val="0"/>
              </a:spcBef>
              <a:spcAft>
                <a:spcPts val="0"/>
              </a:spcAft>
              <a:buSzPts val="2400"/>
              <a:buAutoNum type="arabicPeriod"/>
            </a:pPr>
            <a:r>
              <a:rPr lang="en-US" sz="2400"/>
              <a:t>Ceph</a:t>
            </a:r>
          </a:p>
          <a:p>
            <a:pPr marL="457200" lvl="0" indent="-381000" algn="ctr" rtl="0">
              <a:lnSpc>
                <a:spcPct val="200000"/>
              </a:lnSpc>
              <a:spcBef>
                <a:spcPts val="0"/>
              </a:spcBef>
              <a:buSzPts val="2400"/>
              <a:buAutoNum type="arabicPeriod"/>
            </a:pPr>
            <a:r>
              <a:rPr lang="en-US" sz="2400"/>
              <a:t>Conclusion</a:t>
            </a:r>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685800" y="171000"/>
            <a:ext cx="7772400" cy="1470000"/>
          </a:xfrm>
          <a:prstGeom prst="rect">
            <a:avLst/>
          </a:prstGeom>
        </p:spPr>
        <p:txBody>
          <a:bodyPr wrap="square" lIns="91425" tIns="91425" rIns="91425" bIns="91425" anchor="ctr" anchorCtr="0">
            <a:noAutofit/>
          </a:bodyPr>
          <a:lstStyle/>
          <a:p>
            <a:pPr marL="0" lvl="0" indent="0">
              <a:spcBef>
                <a:spcPts val="0"/>
              </a:spcBef>
              <a:buNone/>
            </a:pPr>
            <a:r>
              <a:rPr lang="en-US" sz="3600" b="1"/>
              <a:t>Introduction</a:t>
            </a:r>
          </a:p>
        </p:txBody>
      </p:sp>
      <p:sp>
        <p:nvSpPr>
          <p:cNvPr id="110" name="Shape 110"/>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3</a:t>
            </a:fld>
            <a:endParaRPr lang="en-US"/>
          </a:p>
        </p:txBody>
      </p:sp>
      <p:sp>
        <p:nvSpPr>
          <p:cNvPr id="111" name="Shape 111"/>
          <p:cNvSpPr txBox="1"/>
          <p:nvPr/>
        </p:nvSpPr>
        <p:spPr>
          <a:xfrm>
            <a:off x="1488400" y="1893475"/>
            <a:ext cx="5746500" cy="3504300"/>
          </a:xfrm>
          <a:prstGeom prst="rect">
            <a:avLst/>
          </a:prstGeom>
          <a:noFill/>
          <a:ln>
            <a:noFill/>
          </a:ln>
        </p:spPr>
        <p:txBody>
          <a:bodyPr wrap="square" lIns="91425" tIns="91425" rIns="91425" bIns="91425" anchor="t" anchorCtr="0">
            <a:noAutofit/>
          </a:bodyPr>
          <a:lstStyle/>
          <a:p>
            <a:pPr marL="457200" lvl="0" indent="-381000" rtl="0">
              <a:spcBef>
                <a:spcPts val="0"/>
              </a:spcBef>
              <a:buSzPts val="2400"/>
              <a:buFont typeface="Calibri"/>
              <a:buChar char="●"/>
            </a:pPr>
            <a:r>
              <a:rPr lang="en-US" sz="2400">
                <a:latin typeface="Calibri"/>
                <a:ea typeface="Calibri"/>
                <a:cs typeface="Calibri"/>
                <a:sym typeface="Calibri"/>
              </a:rPr>
              <a:t>“Facebook” popularité </a:t>
            </a:r>
          </a:p>
          <a:p>
            <a:pPr marL="0" lvl="0" indent="0" rtl="0">
              <a:spcBef>
                <a:spcPts val="0"/>
              </a:spcBef>
              <a:buNone/>
            </a:pPr>
            <a:endParaRPr sz="2400">
              <a:latin typeface="Calibri"/>
              <a:ea typeface="Calibri"/>
              <a:cs typeface="Calibri"/>
              <a:sym typeface="Calibri"/>
            </a:endParaRPr>
          </a:p>
          <a:p>
            <a:pPr marL="457200" lvl="0" indent="-381000" rtl="0">
              <a:spcBef>
                <a:spcPts val="0"/>
              </a:spcBef>
              <a:buSzPts val="2400"/>
              <a:buFont typeface="Calibri"/>
              <a:buChar char="●"/>
            </a:pPr>
            <a:r>
              <a:rPr lang="en-US" sz="2400">
                <a:latin typeface="Calibri"/>
                <a:ea typeface="Calibri"/>
                <a:cs typeface="Calibri"/>
                <a:sym typeface="Calibri"/>
              </a:rPr>
              <a:t>Architecture obsolète</a:t>
            </a:r>
          </a:p>
          <a:p>
            <a:pPr marL="0" lvl="0" indent="0" rtl="0">
              <a:spcBef>
                <a:spcPts val="0"/>
              </a:spcBef>
              <a:buNone/>
            </a:pPr>
            <a:endParaRPr sz="2400">
              <a:latin typeface="Calibri"/>
              <a:ea typeface="Calibri"/>
              <a:cs typeface="Calibri"/>
              <a:sym typeface="Calibri"/>
            </a:endParaRPr>
          </a:p>
          <a:p>
            <a:pPr marL="457200" lvl="0" indent="-381000" rtl="0">
              <a:spcBef>
                <a:spcPts val="0"/>
              </a:spcBef>
              <a:buSzPts val="2400"/>
              <a:buFont typeface="Calibri"/>
              <a:buChar char="●"/>
            </a:pPr>
            <a:r>
              <a:rPr lang="en-US" sz="2400">
                <a:latin typeface="Calibri"/>
                <a:ea typeface="Calibri"/>
                <a:cs typeface="Calibri"/>
                <a:sym typeface="Calibri"/>
              </a:rPr>
              <a:t>Trouver une solution durable</a:t>
            </a:r>
          </a:p>
          <a:p>
            <a:pPr marL="0" lvl="0" indent="0" rtl="0">
              <a:spcBef>
                <a:spcPts val="0"/>
              </a:spcBef>
              <a:buNone/>
            </a:pPr>
            <a:endParaRPr sz="2400">
              <a:latin typeface="Calibri"/>
              <a:ea typeface="Calibri"/>
              <a:cs typeface="Calibri"/>
              <a:sym typeface="Calibri"/>
            </a:endParaRPr>
          </a:p>
          <a:p>
            <a:pPr marL="457200" lvl="0" indent="-381000" rtl="0">
              <a:spcBef>
                <a:spcPts val="0"/>
              </a:spcBef>
              <a:buSzPts val="2400"/>
              <a:buFont typeface="Calibri"/>
              <a:buChar char="●"/>
            </a:pPr>
            <a:r>
              <a:rPr lang="en-US" sz="2400">
                <a:latin typeface="Calibri"/>
                <a:ea typeface="Calibri"/>
                <a:cs typeface="Calibri"/>
                <a:sym typeface="Calibri"/>
              </a:rPr>
              <a:t>Maintenance simple</a:t>
            </a:r>
          </a:p>
        </p:txBody>
      </p:sp>
      <p:cxnSp>
        <p:nvCxnSpPr>
          <p:cNvPr id="112" name="Shape 112"/>
          <p:cNvCxnSpPr/>
          <p:nvPr/>
        </p:nvCxnSpPr>
        <p:spPr>
          <a:xfrm rot="10800000" flipH="1">
            <a:off x="4917375" y="2091400"/>
            <a:ext cx="226200" cy="169500"/>
          </a:xfrm>
          <a:prstGeom prst="straightConnector1">
            <a:avLst/>
          </a:prstGeom>
          <a:noFill/>
          <a:ln w="19050" cap="flat" cmpd="sng">
            <a:solidFill>
              <a:srgbClr val="000000"/>
            </a:solidFill>
            <a:prstDash val="solid"/>
            <a:round/>
            <a:headEnd type="none" w="lg" len="lg"/>
            <a:tailEnd type="triangle" w="lg" len="lg"/>
          </a:ln>
        </p:spPr>
      </p:cxn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946150" y="381000"/>
            <a:ext cx="7283400" cy="1143000"/>
          </a:xfrm>
          <a:prstGeom prst="rect">
            <a:avLst/>
          </a:prstGeom>
          <a:noFill/>
          <a:ln>
            <a:noFill/>
          </a:ln>
        </p:spPr>
        <p:txBody>
          <a:bodyPr wrap="square" lIns="91425" tIns="45700" rIns="91425" bIns="45700" anchor="ctr" anchorCtr="0">
            <a:noAutofit/>
          </a:bodyPr>
          <a:lstStyle/>
          <a:p>
            <a:pPr marL="0" marR="0" lvl="0" indent="-203200" rtl="0">
              <a:lnSpc>
                <a:spcPct val="100000"/>
              </a:lnSpc>
              <a:spcBef>
                <a:spcPts val="0"/>
              </a:spcBef>
              <a:spcAft>
                <a:spcPts val="0"/>
              </a:spcAft>
              <a:buClr>
                <a:schemeClr val="dk1"/>
              </a:buClr>
              <a:buSzPts val="3200"/>
              <a:buFont typeface="Calibri"/>
              <a:buNone/>
            </a:pPr>
            <a:r>
              <a:rPr lang="en-US" sz="3600" b="1">
                <a:solidFill>
                  <a:srgbClr val="000000"/>
                </a:solidFill>
              </a:rPr>
              <a:t>Stockage Distribué</a:t>
            </a:r>
          </a:p>
        </p:txBody>
      </p:sp>
      <p:sp>
        <p:nvSpPr>
          <p:cNvPr id="118" name="Shape 118"/>
          <p:cNvSpPr txBox="1">
            <a:spLocks noGrp="1"/>
          </p:cNvSpPr>
          <p:nvPr>
            <p:ph type="body" idx="1"/>
          </p:nvPr>
        </p:nvSpPr>
        <p:spPr>
          <a:xfrm>
            <a:off x="946150" y="1600200"/>
            <a:ext cx="7283400" cy="4526100"/>
          </a:xfrm>
          <a:prstGeom prst="rect">
            <a:avLst/>
          </a:prstGeom>
          <a:noFill/>
          <a:ln>
            <a:noFill/>
          </a:ln>
        </p:spPr>
        <p:txBody>
          <a:bodyPr wrap="square" lIns="91425" tIns="45700" rIns="91425" bIns="45700" anchor="t" anchorCtr="0">
            <a:noAutofit/>
          </a:bodyPr>
          <a:lstStyle/>
          <a:p>
            <a:pPr marL="0" marR="0" lvl="0" indent="0" rtl="0">
              <a:spcBef>
                <a:spcPts val="0"/>
              </a:spcBef>
              <a:spcAft>
                <a:spcPts val="0"/>
              </a:spcAft>
              <a:buNone/>
            </a:pPr>
            <a:r>
              <a:rPr lang="en-US" sz="2400">
                <a:solidFill>
                  <a:srgbClr val="000000"/>
                </a:solidFill>
              </a:rPr>
              <a:t>Ce que c’est:</a:t>
            </a:r>
          </a:p>
          <a:p>
            <a:pPr marL="0" marR="0" lvl="0" indent="0" rtl="0">
              <a:spcBef>
                <a:spcPts val="0"/>
              </a:spcBef>
              <a:spcAft>
                <a:spcPts val="0"/>
              </a:spcAft>
              <a:buNone/>
            </a:pPr>
            <a:endParaRPr sz="2400">
              <a:solidFill>
                <a:srgbClr val="000000"/>
              </a:solidFill>
            </a:endParaRPr>
          </a:p>
          <a:p>
            <a:pPr marL="457200" marR="0" lvl="0" indent="-381000" rtl="0">
              <a:spcBef>
                <a:spcPts val="0"/>
              </a:spcBef>
              <a:spcAft>
                <a:spcPts val="0"/>
              </a:spcAft>
              <a:buClr>
                <a:srgbClr val="000000"/>
              </a:buClr>
              <a:buSzPts val="2400"/>
              <a:buChar char="-"/>
            </a:pPr>
            <a:r>
              <a:rPr lang="en-US" sz="2400">
                <a:solidFill>
                  <a:srgbClr val="000000"/>
                </a:solidFill>
              </a:rPr>
              <a:t>Réseaux d'ordinateurs.</a:t>
            </a:r>
          </a:p>
          <a:p>
            <a:pPr marL="457200" marR="0" lvl="0" indent="-381000" rtl="0">
              <a:spcBef>
                <a:spcPts val="0"/>
              </a:spcBef>
              <a:spcAft>
                <a:spcPts val="0"/>
              </a:spcAft>
              <a:buClr>
                <a:srgbClr val="000000"/>
              </a:buClr>
              <a:buSzPts val="2400"/>
              <a:buChar char="-"/>
            </a:pPr>
            <a:r>
              <a:rPr lang="en-US" sz="2400">
                <a:solidFill>
                  <a:srgbClr val="000000"/>
                </a:solidFill>
              </a:rPr>
              <a:t>Les données sont sauvegardées dans plusieurs nodes.</a:t>
            </a:r>
          </a:p>
          <a:p>
            <a:pPr marL="0" marR="0" lvl="0" indent="-203200" algn="ctr" rtl="0">
              <a:spcBef>
                <a:spcPts val="0"/>
              </a:spcBef>
              <a:spcAft>
                <a:spcPts val="0"/>
              </a:spcAft>
              <a:buClr>
                <a:srgbClr val="888888"/>
              </a:buClr>
              <a:buSzPts val="3200"/>
              <a:buFont typeface="Arial"/>
              <a:buNone/>
            </a:pPr>
            <a:endParaRPr>
              <a:solidFill>
                <a:srgbClr val="000000"/>
              </a:solidFill>
            </a:endParaRPr>
          </a:p>
        </p:txBody>
      </p:sp>
      <p:sp>
        <p:nvSpPr>
          <p:cNvPr id="119" name="Shape 119"/>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4</a:t>
            </a:fld>
            <a:endParaRPr lang="en-US"/>
          </a:p>
        </p:txBody>
      </p:sp>
      <p:pic>
        <p:nvPicPr>
          <p:cNvPr id="120" name="Shape 120"/>
          <p:cNvPicPr preferRelativeResize="0"/>
          <p:nvPr/>
        </p:nvPicPr>
        <p:blipFill rotWithShape="1">
          <a:blip r:embed="rId3">
            <a:alphaModFix/>
          </a:blip>
          <a:srcRect t="34191" b="10553"/>
          <a:stretch/>
        </p:blipFill>
        <p:spPr>
          <a:xfrm>
            <a:off x="1887875" y="3815000"/>
            <a:ext cx="5577425" cy="23113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sz="3600" b="1">
                <a:solidFill>
                  <a:srgbClr val="000000"/>
                </a:solidFill>
              </a:rPr>
              <a:t>Scaling Up vs Scaling Out</a:t>
            </a:r>
          </a:p>
        </p:txBody>
      </p:sp>
      <p:pic>
        <p:nvPicPr>
          <p:cNvPr id="126" name="Shape 126"/>
          <p:cNvPicPr preferRelativeResize="0"/>
          <p:nvPr/>
        </p:nvPicPr>
        <p:blipFill>
          <a:blip r:embed="rId3">
            <a:alphaModFix/>
          </a:blip>
          <a:stretch>
            <a:fillRect/>
          </a:stretch>
        </p:blipFill>
        <p:spPr>
          <a:xfrm>
            <a:off x="1481813" y="1979324"/>
            <a:ext cx="6212075" cy="3496475"/>
          </a:xfrm>
          <a:prstGeom prst="rect">
            <a:avLst/>
          </a:prstGeom>
          <a:noFill/>
          <a:ln>
            <a:noFill/>
          </a:ln>
        </p:spPr>
      </p:pic>
      <p:sp>
        <p:nvSpPr>
          <p:cNvPr id="127" name="Shape 127"/>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5</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946150" y="381000"/>
            <a:ext cx="7404900" cy="1143000"/>
          </a:xfrm>
          <a:prstGeom prst="rect">
            <a:avLst/>
          </a:prstGeom>
          <a:noFill/>
          <a:ln>
            <a:noFill/>
          </a:ln>
        </p:spPr>
        <p:txBody>
          <a:bodyPr wrap="square" lIns="91425" tIns="45700" rIns="91425" bIns="45700" anchor="ctr" anchorCtr="0">
            <a:noAutofit/>
          </a:bodyPr>
          <a:lstStyle/>
          <a:p>
            <a:pPr marL="0" marR="0" lvl="0" indent="-203200" rtl="0">
              <a:lnSpc>
                <a:spcPct val="100000"/>
              </a:lnSpc>
              <a:spcBef>
                <a:spcPts val="0"/>
              </a:spcBef>
              <a:spcAft>
                <a:spcPts val="0"/>
              </a:spcAft>
              <a:buClr>
                <a:schemeClr val="dk1"/>
              </a:buClr>
              <a:buSzPts val="3200"/>
              <a:buFont typeface="Calibri"/>
              <a:buNone/>
            </a:pPr>
            <a:r>
              <a:rPr lang="en-US" sz="3600" b="1">
                <a:solidFill>
                  <a:srgbClr val="000000"/>
                </a:solidFill>
              </a:rPr>
              <a:t>Stockage Distribué - Autres avantages</a:t>
            </a:r>
          </a:p>
        </p:txBody>
      </p:sp>
      <p:sp>
        <p:nvSpPr>
          <p:cNvPr id="133" name="Shape 133"/>
          <p:cNvSpPr txBox="1">
            <a:spLocks noGrp="1"/>
          </p:cNvSpPr>
          <p:nvPr>
            <p:ph type="body" idx="1"/>
          </p:nvPr>
        </p:nvSpPr>
        <p:spPr>
          <a:xfrm>
            <a:off x="930300" y="1707288"/>
            <a:ext cx="7283400" cy="4526100"/>
          </a:xfrm>
          <a:prstGeom prst="rect">
            <a:avLst/>
          </a:prstGeom>
          <a:noFill/>
          <a:ln>
            <a:noFill/>
          </a:ln>
        </p:spPr>
        <p:txBody>
          <a:bodyPr wrap="square" lIns="91425" tIns="45700" rIns="91425" bIns="45700" anchor="t" anchorCtr="0">
            <a:noAutofit/>
          </a:bodyPr>
          <a:lstStyle/>
          <a:p>
            <a:pPr marL="457200" marR="0" lvl="0" indent="-381000" rtl="0">
              <a:spcBef>
                <a:spcPts val="0"/>
              </a:spcBef>
              <a:spcAft>
                <a:spcPts val="0"/>
              </a:spcAft>
              <a:buClr>
                <a:srgbClr val="000000"/>
              </a:buClr>
              <a:buSzPts val="2400"/>
              <a:buChar char="-"/>
            </a:pPr>
            <a:r>
              <a:rPr lang="en-US" sz="2400" b="1">
                <a:solidFill>
                  <a:srgbClr val="000000"/>
                </a:solidFill>
              </a:rPr>
              <a:t>Réplication</a:t>
            </a:r>
            <a:r>
              <a:rPr lang="en-US" sz="2400">
                <a:solidFill>
                  <a:srgbClr val="000000"/>
                </a:solidFill>
              </a:rPr>
              <a:t>: Les données sont généralement en plus d'un noeud.</a:t>
            </a:r>
          </a:p>
          <a:p>
            <a:pPr marL="457200" marR="0" lvl="0" indent="-381000" rtl="0">
              <a:spcBef>
                <a:spcPts val="0"/>
              </a:spcBef>
              <a:spcAft>
                <a:spcPts val="0"/>
              </a:spcAft>
              <a:buClr>
                <a:srgbClr val="000000"/>
              </a:buClr>
              <a:buSzPts val="2400"/>
              <a:buChar char="-"/>
            </a:pPr>
            <a:r>
              <a:rPr lang="en-US" sz="2400" b="1">
                <a:solidFill>
                  <a:srgbClr val="000000"/>
                </a:solidFill>
              </a:rPr>
              <a:t>Redondance</a:t>
            </a:r>
            <a:r>
              <a:rPr lang="en-US" sz="2400">
                <a:solidFill>
                  <a:srgbClr val="000000"/>
                </a:solidFill>
              </a:rPr>
              <a:t>: Il n'y a pas de point unique de rupture. (Tolérance aux failles)</a:t>
            </a:r>
          </a:p>
          <a:p>
            <a:pPr marL="457200" marR="0" lvl="0" indent="-381000" rtl="0">
              <a:spcBef>
                <a:spcPts val="0"/>
              </a:spcBef>
              <a:spcAft>
                <a:spcPts val="0"/>
              </a:spcAft>
              <a:buClr>
                <a:srgbClr val="000000"/>
              </a:buClr>
              <a:buSzPts val="2400"/>
              <a:buChar char="-"/>
            </a:pPr>
            <a:r>
              <a:rPr lang="en-US" sz="2400">
                <a:solidFill>
                  <a:srgbClr val="000000"/>
                </a:solidFill>
              </a:rPr>
              <a:t>On peut donc assurer la </a:t>
            </a:r>
            <a:r>
              <a:rPr lang="en-US" sz="2400" b="1">
                <a:solidFill>
                  <a:srgbClr val="000000"/>
                </a:solidFill>
              </a:rPr>
              <a:t>disponibilité</a:t>
            </a:r>
            <a:r>
              <a:rPr lang="en-US" sz="2400">
                <a:solidFill>
                  <a:srgbClr val="000000"/>
                </a:solidFill>
              </a:rPr>
              <a:t> des données.</a:t>
            </a:r>
          </a:p>
          <a:p>
            <a:pPr marL="0" marR="0" lvl="0" indent="-203200" algn="ctr" rtl="0">
              <a:spcBef>
                <a:spcPts val="0"/>
              </a:spcBef>
              <a:spcAft>
                <a:spcPts val="0"/>
              </a:spcAft>
              <a:buClr>
                <a:srgbClr val="888888"/>
              </a:buClr>
              <a:buSzPts val="3200"/>
              <a:buFont typeface="Arial"/>
              <a:buNone/>
            </a:pPr>
            <a:endParaRPr>
              <a:solidFill>
                <a:srgbClr val="888888"/>
              </a:solidFill>
            </a:endParaRPr>
          </a:p>
        </p:txBody>
      </p:sp>
      <p:sp>
        <p:nvSpPr>
          <p:cNvPr id="134" name="Shape 134"/>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6</a:t>
            </a:fld>
            <a:endParaRPr lang="en-US"/>
          </a:p>
        </p:txBody>
      </p:sp>
      <p:pic>
        <p:nvPicPr>
          <p:cNvPr id="135" name="Shape 135"/>
          <p:cNvPicPr preferRelativeResize="0"/>
          <p:nvPr/>
        </p:nvPicPr>
        <p:blipFill rotWithShape="1">
          <a:blip r:embed="rId3">
            <a:alphaModFix/>
          </a:blip>
          <a:srcRect l="45292" t="34191" b="10553"/>
          <a:stretch/>
        </p:blipFill>
        <p:spPr>
          <a:xfrm>
            <a:off x="3122962" y="3992775"/>
            <a:ext cx="3051276" cy="23113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rtl="0">
              <a:spcBef>
                <a:spcPts val="0"/>
              </a:spcBef>
              <a:buNone/>
            </a:pPr>
            <a:r>
              <a:rPr lang="en-US" sz="3600" b="1"/>
              <a:t>Fichiers</a:t>
            </a:r>
          </a:p>
        </p:txBody>
      </p:sp>
      <p:sp>
        <p:nvSpPr>
          <p:cNvPr id="141" name="Shape 141"/>
          <p:cNvSpPr txBox="1">
            <a:spLocks noGrp="1"/>
          </p:cNvSpPr>
          <p:nvPr>
            <p:ph type="body" idx="1"/>
          </p:nvPr>
        </p:nvSpPr>
        <p:spPr>
          <a:xfrm>
            <a:off x="946150" y="1600200"/>
            <a:ext cx="7283400" cy="4526100"/>
          </a:xfrm>
          <a:prstGeom prst="rect">
            <a:avLst/>
          </a:prstGeom>
        </p:spPr>
        <p:txBody>
          <a:bodyPr wrap="square" lIns="91425" tIns="91425" rIns="91425" bIns="91425" anchor="t" anchorCtr="0">
            <a:noAutofit/>
          </a:bodyPr>
          <a:lstStyle/>
          <a:p>
            <a:pPr marL="457200" lvl="0" indent="-381000" rtl="0">
              <a:spcBef>
                <a:spcPts val="0"/>
              </a:spcBef>
              <a:spcAft>
                <a:spcPts val="0"/>
              </a:spcAft>
              <a:buSzPts val="2400"/>
              <a:buChar char="●"/>
            </a:pPr>
            <a:r>
              <a:rPr lang="en-US" sz="2400"/>
              <a:t>Hiérarchie de fichiers</a:t>
            </a:r>
          </a:p>
          <a:p>
            <a:pPr marL="457200" lvl="0" indent="-381000" rtl="0">
              <a:spcBef>
                <a:spcPts val="0"/>
              </a:spcBef>
              <a:spcAft>
                <a:spcPts val="0"/>
              </a:spcAft>
              <a:buSzPts val="2400"/>
              <a:buChar char="●"/>
            </a:pPr>
            <a:r>
              <a:rPr lang="en-US" sz="2400"/>
              <a:t>Accès au fichier grâce à son path</a:t>
            </a:r>
          </a:p>
          <a:p>
            <a:pPr marL="457200" lvl="0" indent="-381000" rtl="0">
              <a:spcBef>
                <a:spcPts val="0"/>
              </a:spcBef>
              <a:spcAft>
                <a:spcPts val="0"/>
              </a:spcAft>
              <a:buSzPts val="2400"/>
              <a:buChar char="●"/>
            </a:pPr>
            <a:r>
              <a:rPr lang="en-US" sz="2400"/>
              <a:t>Metadata</a:t>
            </a:r>
          </a:p>
          <a:p>
            <a:pPr marL="914400" lvl="1" indent="-381000" rtl="0">
              <a:spcBef>
                <a:spcPts val="0"/>
              </a:spcBef>
              <a:spcAft>
                <a:spcPts val="0"/>
              </a:spcAft>
              <a:buSzPts val="2400"/>
              <a:buChar char="–"/>
            </a:pPr>
            <a:r>
              <a:rPr lang="en-US" sz="2400"/>
              <a:t>Propriétaire</a:t>
            </a:r>
          </a:p>
          <a:p>
            <a:pPr marL="914400" lvl="1" indent="-381000" rtl="0">
              <a:spcBef>
                <a:spcPts val="0"/>
              </a:spcBef>
              <a:spcAft>
                <a:spcPts val="0"/>
              </a:spcAft>
              <a:buSzPts val="2400"/>
              <a:buChar char="–"/>
            </a:pPr>
            <a:r>
              <a:rPr lang="en-US" sz="2400"/>
              <a:t>Permissions</a:t>
            </a:r>
          </a:p>
          <a:p>
            <a:pPr marL="914400" lvl="1" indent="-381000" rtl="0">
              <a:spcBef>
                <a:spcPts val="0"/>
              </a:spcBef>
              <a:spcAft>
                <a:spcPts val="0"/>
              </a:spcAft>
              <a:buSzPts val="2400"/>
              <a:buChar char="–"/>
            </a:pPr>
            <a:r>
              <a:rPr lang="en-US" sz="2400"/>
              <a:t>Taille</a:t>
            </a:r>
          </a:p>
          <a:p>
            <a:pPr marL="457200" lvl="0" indent="-381000">
              <a:spcBef>
                <a:spcPts val="0"/>
              </a:spcBef>
              <a:buSzPts val="2400"/>
              <a:buChar char="●"/>
            </a:pPr>
            <a:r>
              <a:rPr lang="en-US" sz="2400"/>
              <a:t>Performances se dégradent avec la taille</a:t>
            </a:r>
          </a:p>
        </p:txBody>
      </p:sp>
      <p:sp>
        <p:nvSpPr>
          <p:cNvPr id="142" name="Shape 142"/>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7</a:t>
            </a:fld>
            <a:endParaRPr lang="en-US"/>
          </a:p>
        </p:txBody>
      </p:sp>
      <p:pic>
        <p:nvPicPr>
          <p:cNvPr id="143" name="Shape 143"/>
          <p:cNvPicPr preferRelativeResize="0"/>
          <p:nvPr/>
        </p:nvPicPr>
        <p:blipFill rotWithShape="1">
          <a:blip r:embed="rId3">
            <a:alphaModFix/>
          </a:blip>
          <a:srcRect r="67665"/>
          <a:stretch/>
        </p:blipFill>
        <p:spPr>
          <a:xfrm>
            <a:off x="7186625" y="509925"/>
            <a:ext cx="1921800" cy="324802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sz="3600" b="1"/>
              <a:t>Blocs</a:t>
            </a:r>
          </a:p>
        </p:txBody>
      </p:sp>
      <p:sp>
        <p:nvSpPr>
          <p:cNvPr id="149" name="Shape 149"/>
          <p:cNvSpPr txBox="1">
            <a:spLocks noGrp="1"/>
          </p:cNvSpPr>
          <p:nvPr>
            <p:ph type="body" idx="1"/>
          </p:nvPr>
        </p:nvSpPr>
        <p:spPr>
          <a:xfrm>
            <a:off x="946150" y="1600200"/>
            <a:ext cx="7283400" cy="4863000"/>
          </a:xfrm>
          <a:prstGeom prst="rect">
            <a:avLst/>
          </a:prstGeom>
        </p:spPr>
        <p:txBody>
          <a:bodyPr wrap="square" lIns="91425" tIns="91425" rIns="91425" bIns="91425" anchor="t" anchorCtr="0">
            <a:noAutofit/>
          </a:bodyPr>
          <a:lstStyle/>
          <a:p>
            <a:pPr marL="457200" lvl="0" indent="-381000" rtl="0">
              <a:spcBef>
                <a:spcPts val="0"/>
              </a:spcBef>
              <a:spcAft>
                <a:spcPts val="0"/>
              </a:spcAft>
              <a:buSzPts val="2400"/>
              <a:buChar char="●"/>
            </a:pPr>
            <a:r>
              <a:rPr lang="en-US" sz="2400"/>
              <a:t>Fichiers découpés en blocs</a:t>
            </a:r>
          </a:p>
          <a:p>
            <a:pPr marL="457200" lvl="0" indent="-381000" rtl="0">
              <a:spcBef>
                <a:spcPts val="0"/>
              </a:spcBef>
              <a:spcAft>
                <a:spcPts val="0"/>
              </a:spcAft>
              <a:buSzPts val="2400"/>
              <a:buChar char="●"/>
            </a:pPr>
            <a:r>
              <a:rPr lang="en-US" sz="2400"/>
              <a:t>un bloc = un morceau de données</a:t>
            </a:r>
          </a:p>
          <a:p>
            <a:pPr marL="457200" lvl="0" indent="-381000" rtl="0">
              <a:spcBef>
                <a:spcPts val="0"/>
              </a:spcBef>
              <a:spcAft>
                <a:spcPts val="0"/>
              </a:spcAft>
              <a:buSzPts val="2400"/>
              <a:buChar char="●"/>
            </a:pPr>
            <a:r>
              <a:rPr lang="en-US" sz="2400"/>
              <a:t>Pas de méta data</a:t>
            </a:r>
          </a:p>
          <a:p>
            <a:pPr marL="914400" lvl="1" indent="-381000" rtl="0">
              <a:spcBef>
                <a:spcPts val="0"/>
              </a:spcBef>
              <a:spcAft>
                <a:spcPts val="0"/>
              </a:spcAft>
              <a:buSzPts val="2400"/>
              <a:buChar char="–"/>
            </a:pPr>
            <a:r>
              <a:rPr lang="en-US" sz="2400"/>
              <a:t>Pas de propriétaires</a:t>
            </a:r>
          </a:p>
          <a:p>
            <a:pPr marL="914400" lvl="1" indent="-381000" rtl="0">
              <a:spcBef>
                <a:spcPts val="0"/>
              </a:spcBef>
              <a:spcAft>
                <a:spcPts val="0"/>
              </a:spcAft>
              <a:buSzPts val="2400"/>
              <a:buChar char="–"/>
            </a:pPr>
            <a:r>
              <a:rPr lang="en-US" sz="2400"/>
              <a:t>Pas de description</a:t>
            </a:r>
          </a:p>
          <a:p>
            <a:pPr marL="914400" lvl="1" indent="-381000" rtl="0">
              <a:spcBef>
                <a:spcPts val="0"/>
              </a:spcBef>
              <a:buSzPts val="2400"/>
              <a:buChar char="–"/>
            </a:pPr>
            <a:r>
              <a:rPr lang="en-US" sz="2400"/>
              <a:t>Doit être combiné avec d’autres blocs pour avoir un sens</a:t>
            </a:r>
          </a:p>
        </p:txBody>
      </p:sp>
      <p:sp>
        <p:nvSpPr>
          <p:cNvPr id="150" name="Shape 150"/>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8</a:t>
            </a:fld>
            <a:endParaRPr lang="en-US"/>
          </a:p>
        </p:txBody>
      </p:sp>
      <p:pic>
        <p:nvPicPr>
          <p:cNvPr id="151" name="Shape 151"/>
          <p:cNvPicPr preferRelativeResize="0"/>
          <p:nvPr/>
        </p:nvPicPr>
        <p:blipFill rotWithShape="1">
          <a:blip r:embed="rId3">
            <a:alphaModFix/>
          </a:blip>
          <a:srcRect l="32675" r="33648"/>
          <a:stretch/>
        </p:blipFill>
        <p:spPr>
          <a:xfrm>
            <a:off x="7203425" y="458050"/>
            <a:ext cx="1818650" cy="295125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946150" y="381000"/>
            <a:ext cx="7283400" cy="1143000"/>
          </a:xfrm>
          <a:prstGeom prst="rect">
            <a:avLst/>
          </a:prstGeom>
        </p:spPr>
        <p:txBody>
          <a:bodyPr wrap="square" lIns="91425" tIns="91425" rIns="91425" bIns="91425" anchor="ctr" anchorCtr="0">
            <a:noAutofit/>
          </a:bodyPr>
          <a:lstStyle/>
          <a:p>
            <a:pPr marL="0" lvl="0" indent="0">
              <a:spcBef>
                <a:spcPts val="0"/>
              </a:spcBef>
              <a:buNone/>
            </a:pPr>
            <a:r>
              <a:rPr lang="en-US" sz="3600" b="1"/>
              <a:t>Objets</a:t>
            </a:r>
          </a:p>
        </p:txBody>
      </p:sp>
      <p:sp>
        <p:nvSpPr>
          <p:cNvPr id="157" name="Shape 157"/>
          <p:cNvSpPr txBox="1">
            <a:spLocks noGrp="1"/>
          </p:cNvSpPr>
          <p:nvPr>
            <p:ph type="body" idx="1"/>
          </p:nvPr>
        </p:nvSpPr>
        <p:spPr>
          <a:xfrm>
            <a:off x="946150" y="1600200"/>
            <a:ext cx="7283400" cy="4743300"/>
          </a:xfrm>
          <a:prstGeom prst="rect">
            <a:avLst/>
          </a:prstGeom>
        </p:spPr>
        <p:txBody>
          <a:bodyPr wrap="square" lIns="91425" tIns="91425" rIns="91425" bIns="91425" anchor="t" anchorCtr="0">
            <a:noAutofit/>
          </a:bodyPr>
          <a:lstStyle/>
          <a:p>
            <a:pPr marL="457200" lvl="0" indent="-381000" rtl="0">
              <a:spcBef>
                <a:spcPts val="0"/>
              </a:spcBef>
              <a:spcAft>
                <a:spcPts val="0"/>
              </a:spcAft>
              <a:buSzPts val="2400"/>
              <a:buChar char="●"/>
            </a:pPr>
            <a:r>
              <a:rPr lang="en-US" sz="2400"/>
              <a:t>N’importe quel type</a:t>
            </a:r>
          </a:p>
          <a:p>
            <a:pPr marL="457200" lvl="0" indent="-381000" rtl="0">
              <a:spcBef>
                <a:spcPts val="0"/>
              </a:spcBef>
              <a:spcAft>
                <a:spcPts val="0"/>
              </a:spcAft>
              <a:buSzPts val="2400"/>
              <a:buChar char="●"/>
            </a:pPr>
            <a:r>
              <a:rPr lang="en-US" sz="2400"/>
              <a:t>Pas de structure hiérarchique</a:t>
            </a:r>
          </a:p>
          <a:p>
            <a:pPr marL="457200" lvl="0" indent="-381000" rtl="0">
              <a:spcBef>
                <a:spcPts val="0"/>
              </a:spcBef>
              <a:spcAft>
                <a:spcPts val="0"/>
              </a:spcAft>
              <a:buSzPts val="2400"/>
              <a:buChar char="●"/>
            </a:pPr>
            <a:r>
              <a:rPr lang="en-US" sz="2400"/>
              <a:t>Identifiable grâce un id unique</a:t>
            </a:r>
          </a:p>
          <a:p>
            <a:pPr marL="914400" lvl="0" indent="-381000" rtl="0">
              <a:spcBef>
                <a:spcPts val="0"/>
              </a:spcBef>
              <a:spcAft>
                <a:spcPts val="0"/>
              </a:spcAft>
              <a:buSzPts val="2400"/>
              <a:buChar char="→"/>
            </a:pPr>
            <a:r>
              <a:rPr lang="en-US" sz="2400"/>
              <a:t>Emplacement ne doit pas être connu</a:t>
            </a:r>
          </a:p>
          <a:p>
            <a:pPr marL="457200" lvl="0" indent="-381000" rtl="0">
              <a:spcBef>
                <a:spcPts val="0"/>
              </a:spcBef>
              <a:spcAft>
                <a:spcPts val="0"/>
              </a:spcAft>
              <a:buSzPts val="2400"/>
              <a:buChar char="●"/>
            </a:pPr>
            <a:r>
              <a:rPr lang="en-US" sz="2400"/>
              <a:t>Métadonnées</a:t>
            </a:r>
          </a:p>
          <a:p>
            <a:pPr marL="914400" lvl="1" indent="-381000" rtl="0">
              <a:spcBef>
                <a:spcPts val="0"/>
              </a:spcBef>
              <a:spcAft>
                <a:spcPts val="0"/>
              </a:spcAft>
              <a:buSzPts val="2400"/>
              <a:buChar char="–"/>
            </a:pPr>
            <a:r>
              <a:rPr lang="en-US" sz="2400"/>
              <a:t>Réplication</a:t>
            </a:r>
          </a:p>
          <a:p>
            <a:pPr marL="914400" lvl="1" indent="-381000" rtl="0">
              <a:spcBef>
                <a:spcPts val="0"/>
              </a:spcBef>
              <a:spcAft>
                <a:spcPts val="0"/>
              </a:spcAft>
              <a:buSzPts val="2400"/>
              <a:buChar char="–"/>
            </a:pPr>
            <a:r>
              <a:rPr lang="en-US" sz="2400"/>
              <a:t>Type d’application</a:t>
            </a:r>
          </a:p>
          <a:p>
            <a:pPr marL="457200" lvl="0" indent="-381000" rtl="0">
              <a:spcBef>
                <a:spcPts val="0"/>
              </a:spcBef>
              <a:buSzPts val="2400"/>
              <a:buChar char="●"/>
            </a:pPr>
            <a:r>
              <a:rPr lang="en-US" sz="2400"/>
              <a:t>Scale “indéfiniment”</a:t>
            </a:r>
          </a:p>
        </p:txBody>
      </p:sp>
      <p:sp>
        <p:nvSpPr>
          <p:cNvPr id="158" name="Shape 158"/>
          <p:cNvSpPr txBox="1">
            <a:spLocks noGrp="1"/>
          </p:cNvSpPr>
          <p:nvPr>
            <p:ph type="sldNum" idx="12"/>
          </p:nvPr>
        </p:nvSpPr>
        <p:spPr>
          <a:xfrm>
            <a:off x="6172200" y="6416675"/>
            <a:ext cx="2057400" cy="365100"/>
          </a:xfrm>
          <a:prstGeom prst="rect">
            <a:avLst/>
          </a:prstGeom>
        </p:spPr>
        <p:txBody>
          <a:bodyPr wrap="square" lIns="91425" tIns="45700" rIns="91425" bIns="45700" anchor="ctr" anchorCtr="0">
            <a:noAutofit/>
          </a:bodyPr>
          <a:lstStyle/>
          <a:p>
            <a:pPr marL="0" lvl="0" indent="-76200">
              <a:spcBef>
                <a:spcPts val="0"/>
              </a:spcBef>
              <a:buClr>
                <a:srgbClr val="898989"/>
              </a:buClr>
              <a:buSzPts val="1200"/>
              <a:buFont typeface="Calibri"/>
              <a:buNone/>
            </a:pPr>
            <a:fld id="{00000000-1234-1234-1234-123412341234}" type="slidenum">
              <a:rPr lang="en-US"/>
              <a:t>9</a:t>
            </a:fld>
            <a:endParaRPr lang="en-US"/>
          </a:p>
        </p:txBody>
      </p:sp>
      <p:pic>
        <p:nvPicPr>
          <p:cNvPr id="159" name="Shape 159"/>
          <p:cNvPicPr preferRelativeResize="0"/>
          <p:nvPr/>
        </p:nvPicPr>
        <p:blipFill rotWithShape="1">
          <a:blip r:embed="rId3">
            <a:alphaModFix/>
          </a:blip>
          <a:srcRect l="65384"/>
          <a:stretch/>
        </p:blipFill>
        <p:spPr>
          <a:xfrm>
            <a:off x="6947875" y="324475"/>
            <a:ext cx="2057400" cy="324802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p:pull dir="ld"/>
      </p:transition>
    </mc:Choice>
    <mc:Fallback>
      <p:transition spd="slow">
        <p:pull dir="ld"/>
      </p:transition>
    </mc:Fallback>
  </mc:AlternateContent>
</p:sld>
</file>

<file path=ppt/theme/theme1.xml><?xml version="1.0" encoding="utf-8"?>
<a:theme xmlns:a="http://schemas.openxmlformats.org/drawingml/2006/main" name="1_Thèm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TotalTime>
  <Words>924</Words>
  <Application>Microsoft Office PowerPoint</Application>
  <PresentationFormat>Affichage à l'écran (4:3)</PresentationFormat>
  <Paragraphs>159</Paragraphs>
  <Slides>19</Slides>
  <Notes>19</Notes>
  <HiddenSlides>0</HiddenSlides>
  <MMClips>0</MMClips>
  <ScaleCrop>false</ScaleCrop>
  <HeadingPairs>
    <vt:vector size="6" baseType="variant">
      <vt:variant>
        <vt:lpstr>Polices utilisées</vt:lpstr>
      </vt:variant>
      <vt:variant>
        <vt:i4>2</vt:i4>
      </vt:variant>
      <vt:variant>
        <vt:lpstr>Thème</vt:lpstr>
      </vt:variant>
      <vt:variant>
        <vt:i4>2</vt:i4>
      </vt:variant>
      <vt:variant>
        <vt:lpstr>Titres des diapositives</vt:lpstr>
      </vt:variant>
      <vt:variant>
        <vt:i4>19</vt:i4>
      </vt:variant>
    </vt:vector>
  </HeadingPairs>
  <TitlesOfParts>
    <vt:vector size="23" baseType="lpstr">
      <vt:lpstr>Arial</vt:lpstr>
      <vt:lpstr>Calibri</vt:lpstr>
      <vt:lpstr>1_Thème Office</vt:lpstr>
      <vt:lpstr>Conception personnalisée</vt:lpstr>
      <vt:lpstr>Système de stockage distribué </vt:lpstr>
      <vt:lpstr>Présentation PowerPoint</vt:lpstr>
      <vt:lpstr>Introduction</vt:lpstr>
      <vt:lpstr>Stockage Distribué</vt:lpstr>
      <vt:lpstr>Scaling Up vs Scaling Out</vt:lpstr>
      <vt:lpstr>Stockage Distribué - Autres avantages</vt:lpstr>
      <vt:lpstr>Fichiers</vt:lpstr>
      <vt:lpstr>Blocs</vt:lpstr>
      <vt:lpstr>Objets</vt:lpstr>
      <vt:lpstr>Ceph - Fonctionnalités</vt:lpstr>
      <vt:lpstr>Ceph - Fonctionnalités</vt:lpstr>
      <vt:lpstr>Ceph</vt:lpstr>
      <vt:lpstr>Ceph - Avantages</vt:lpstr>
      <vt:lpstr>Ceph - Architecture</vt:lpstr>
      <vt:lpstr>OSD</vt:lpstr>
      <vt:lpstr>RADOS Gateway</vt:lpstr>
      <vt:lpstr>Moniteurs</vt:lpstr>
      <vt:lpstr>Présentation PowerPoint</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Système de stockage distribué </dc:title>
  <cp:lastModifiedBy>Alexandre Jacobs</cp:lastModifiedBy>
  <cp:revision>4</cp:revision>
  <dcterms:modified xsi:type="dcterms:W3CDTF">2017-12-13T13:37:01Z</dcterms:modified>
</cp:coreProperties>
</file>